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322" r:id="rId3"/>
    <p:sldId id="257" r:id="rId4"/>
    <p:sldId id="307" r:id="rId5"/>
    <p:sldId id="327" r:id="rId6"/>
    <p:sldId id="332" r:id="rId7"/>
    <p:sldId id="328" r:id="rId8"/>
    <p:sldId id="329" r:id="rId9"/>
    <p:sldId id="330" r:id="rId10"/>
    <p:sldId id="331" r:id="rId11"/>
    <p:sldId id="334" r:id="rId12"/>
    <p:sldId id="335" r:id="rId13"/>
    <p:sldId id="336"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325" r:id="rId41"/>
    <p:sldId id="364" r:id="rId42"/>
    <p:sldId id="366" r:id="rId43"/>
    <p:sldId id="367" r:id="rId44"/>
    <p:sldId id="368" r:id="rId45"/>
    <p:sldId id="369" r:id="rId46"/>
    <p:sldId id="370" r:id="rId47"/>
    <p:sldId id="371" r:id="rId48"/>
    <p:sldId id="372" r:id="rId49"/>
    <p:sldId id="374" r:id="rId50"/>
    <p:sldId id="375" r:id="rId51"/>
    <p:sldId id="305" r:id="rId52"/>
    <p:sldId id="37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60" d="100"/>
          <a:sy n="60" d="100"/>
        </p:scale>
        <p:origin x="-54" y="-3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28/05/2014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EB9E12-2AAD-44F5-A1FF-AB16ADB94359}" type="slidenum">
              <a:rPr lang="en-GB"/>
              <a:pPr fontAlgn="base">
                <a:spcBef>
                  <a:spcPct val="0"/>
                </a:spcBef>
                <a:spcAft>
                  <a:spcPct val="0"/>
                </a:spcAft>
              </a:pPr>
              <a:t>13</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EB9E12-2AAD-44F5-A1FF-AB16ADB94359}" type="slidenum">
              <a:rPr lang="en-GB"/>
              <a:pPr fontAlgn="base">
                <a:spcBef>
                  <a:spcPct val="0"/>
                </a:spcBef>
                <a:spcAft>
                  <a:spcPct val="0"/>
                </a:spcAft>
              </a:pPr>
              <a:t>14</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15</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Oil and Diamond organisations such as De Vere, BP, etc...</a:t>
            </a:r>
          </a:p>
          <a:p>
            <a:pPr>
              <a:spcBef>
                <a:spcPct val="0"/>
              </a:spcBef>
            </a:pPr>
            <a:r>
              <a:rPr lang="en-GB" dirty="0" smtClean="0"/>
              <a:t>These type of business:</a:t>
            </a:r>
          </a:p>
          <a:p>
            <a:pPr marL="228600" indent="-228600">
              <a:spcBef>
                <a:spcPct val="0"/>
              </a:spcBef>
              <a:buFont typeface="+mj-lt"/>
              <a:buAutoNum type="arabicPeriod"/>
            </a:pPr>
            <a:r>
              <a:rPr lang="en-GB" dirty="0" smtClean="0"/>
              <a:t>Research and Develop sites to find</a:t>
            </a:r>
            <a:r>
              <a:rPr lang="en-GB" baseline="0" dirty="0" smtClean="0"/>
              <a:t> required raw products (drilling and expediting different sources)</a:t>
            </a:r>
          </a:p>
          <a:p>
            <a:pPr marL="228600" indent="-228600">
              <a:spcBef>
                <a:spcPct val="0"/>
              </a:spcBef>
              <a:buFont typeface="+mj-lt"/>
              <a:buAutoNum type="arabicPeriod"/>
            </a:pPr>
            <a:r>
              <a:rPr lang="en-GB" baseline="0" dirty="0" smtClean="0"/>
              <a:t>Manufacture the product(s) to meet the needs of customers (refining oil to filter out diesel and petrol / refine the raw rocks to represent the various types of precious jewellery)</a:t>
            </a:r>
          </a:p>
          <a:p>
            <a:pPr marL="228600" indent="-228600">
              <a:spcBef>
                <a:spcPct val="0"/>
              </a:spcBef>
              <a:buFont typeface="+mj-lt"/>
              <a:buAutoNum type="arabicPeriod"/>
            </a:pPr>
            <a:r>
              <a:rPr lang="en-GB" baseline="0" dirty="0" smtClean="0"/>
              <a:t>Directing selling the product(s) to the public</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16</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primary sector involves growing, extracting or converting natural resources into raw materials.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17</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secondary sector manufactures goods. It converts raw materials into products for sale to businesses and private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18</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19</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20</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tertiary sector provides services to businesses and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21</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5</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23</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24</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25</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26</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27</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28</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29</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30</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31</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6</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33</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34</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35</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36</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37</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38</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D7EBD-41E4-4755-89E8-2C1CDB904A15}" type="slidenum">
              <a:rPr lang="en-GB"/>
              <a:pPr fontAlgn="base">
                <a:spcBef>
                  <a:spcPct val="0"/>
                </a:spcBef>
                <a:spcAft>
                  <a:spcPct val="0"/>
                </a:spcAft>
              </a:pPr>
              <a:t>39</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41</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42</a:t>
            </a:fld>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7</a:t>
            </a:fld>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44</a:t>
            </a:fld>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45</a:t>
            </a:fld>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46</a:t>
            </a:fld>
            <a:endParaRPr lang="en-GB"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47</a:t>
            </a:fld>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484878-A2C1-47D3-9938-F24AF77F68BA}" type="slidenum">
              <a:rPr lang="en-GB"/>
              <a:pPr fontAlgn="base">
                <a:spcBef>
                  <a:spcPct val="0"/>
                </a:spcBef>
                <a:spcAft>
                  <a:spcPct val="0"/>
                </a:spcAft>
              </a:pPr>
              <a:t>48</a:t>
            </a:fld>
            <a:endParaRPr lang="en-GB"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28F2A0-8368-4092-BE0E-B263FDA1A331}" type="slidenum">
              <a:rPr lang="en-GB"/>
              <a:pPr/>
              <a:t>49</a:t>
            </a:fld>
            <a:endParaRPr lang="en-GB"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28F2A0-8368-4092-BE0E-B263FDA1A331}" type="slidenum">
              <a:rPr lang="en-GB"/>
              <a:pPr/>
              <a:t>50</a:t>
            </a:fld>
            <a:endParaRPr lang="en-GB"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8</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9</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10</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EB9E12-2AAD-44F5-A1FF-AB16ADB94359}" type="slidenum">
              <a:rPr lang="en-GB"/>
              <a:pPr fontAlgn="base">
                <a:spcBef>
                  <a:spcPct val="0"/>
                </a:spcBef>
                <a:spcAft>
                  <a:spcPct val="0"/>
                </a:spcAft>
              </a:pPr>
              <a:t>11</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EB9E12-2AAD-44F5-A1FF-AB16ADB94359}" type="slidenum">
              <a:rPr lang="en-GB"/>
              <a:pPr fontAlgn="base">
                <a:spcBef>
                  <a:spcPct val="0"/>
                </a:spcBef>
                <a:spcAft>
                  <a:spcPct val="0"/>
                </a:spcAft>
              </a:pPr>
              <a:t>12</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13" Type="http://schemas.openxmlformats.org/officeDocument/2006/relationships/slide" Target="../slides/slide50.xml"/><Relationship Id="rId3" Type="http://schemas.openxmlformats.org/officeDocument/2006/relationships/slide" Target="../slides/slide2.xml"/><Relationship Id="rId7" Type="http://schemas.openxmlformats.org/officeDocument/2006/relationships/slide" Target="../slides/slide11.xml"/><Relationship Id="rId12" Type="http://schemas.openxmlformats.org/officeDocument/2006/relationships/slide" Target="../slides/slide4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41.xml"/><Relationship Id="rId5" Type="http://schemas.openxmlformats.org/officeDocument/2006/relationships/slide" Target="../slides/slide5.xml"/><Relationship Id="rId10" Type="http://schemas.openxmlformats.org/officeDocument/2006/relationships/slide" Target="../slides/slide40.xml"/><Relationship Id="rId4" Type="http://schemas.openxmlformats.org/officeDocument/2006/relationships/slide" Target="../slides/slide51.xml"/><Relationship Id="rId9" Type="http://schemas.openxmlformats.org/officeDocument/2006/relationships/slide" Target="../slides/slide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28/05/2014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24" name="Round Same Side Corner Rectangle 23">
            <a:hlinkClick r:id="rId2" action="ppaction://hlinksldjump"/>
          </p:cNvPr>
          <p:cNvSpPr/>
          <p:nvPr userDrawn="1"/>
        </p:nvSpPr>
        <p:spPr>
          <a:xfrm>
            <a:off x="27495" y="6597352"/>
            <a:ext cx="728081"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solidFill>
                  <a:schemeClr val="bg1"/>
                </a:solidFill>
                <a:latin typeface="Calibri" pitchFamily="34" charset="0"/>
                <a:cs typeface="Calibri" pitchFamily="34" charset="0"/>
              </a:rPr>
              <a:t>Scenario</a:t>
            </a:r>
            <a:endParaRPr lang="en-GB" sz="1000" b="1" dirty="0">
              <a:solidFill>
                <a:schemeClr val="bg1"/>
              </a:solidFill>
              <a:latin typeface="Calibri" pitchFamily="34" charset="0"/>
              <a:cs typeface="Calibri" pitchFamily="34" charset="0"/>
            </a:endParaRPr>
          </a:p>
        </p:txBody>
      </p:sp>
      <p:sp>
        <p:nvSpPr>
          <p:cNvPr id="25" name="Round Same Side Corner Rectangle 24">
            <a:hlinkClick r:id="rId3" action="ppaction://hlinksldjump"/>
          </p:cNvPr>
          <p:cNvSpPr/>
          <p:nvPr userDrawn="1"/>
        </p:nvSpPr>
        <p:spPr>
          <a:xfrm>
            <a:off x="798156" y="6597352"/>
            <a:ext cx="576064"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Criteria</a:t>
            </a:r>
            <a:endParaRPr lang="en-GB" sz="1000" b="1" dirty="0">
              <a:latin typeface="Calibri" pitchFamily="34" charset="0"/>
              <a:cs typeface="Calibri" pitchFamily="34" charset="0"/>
            </a:endParaRPr>
          </a:p>
        </p:txBody>
      </p:sp>
      <p:sp>
        <p:nvSpPr>
          <p:cNvPr id="26" name="Round Same Side Corner Rectangle 25">
            <a:hlinkClick r:id="rId4" action="ppaction://hlinksldjump"/>
          </p:cNvPr>
          <p:cNvSpPr/>
          <p:nvPr userDrawn="1"/>
        </p:nvSpPr>
        <p:spPr>
          <a:xfrm>
            <a:off x="1416800" y="6597352"/>
            <a:ext cx="576064"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Tasks</a:t>
            </a:r>
            <a:endParaRPr lang="en-GB" sz="1000" b="1" dirty="0">
              <a:latin typeface="Calibri" pitchFamily="34" charset="0"/>
              <a:cs typeface="Calibri" pitchFamily="34" charset="0"/>
            </a:endParaRPr>
          </a:p>
        </p:txBody>
      </p:sp>
      <p:sp>
        <p:nvSpPr>
          <p:cNvPr id="27" name="Round Same Side Corner Rectangle 26">
            <a:hlinkClick r:id="rId5" action="ppaction://hlinksldjump"/>
          </p:cNvPr>
          <p:cNvSpPr/>
          <p:nvPr userDrawn="1"/>
        </p:nvSpPr>
        <p:spPr>
          <a:xfrm>
            <a:off x="203544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28" name="Round Same Side Corner Rectangle 27">
            <a:hlinkClick r:id="rId6" action="ppaction://hlinksldjump"/>
          </p:cNvPr>
          <p:cNvSpPr/>
          <p:nvPr userDrawn="1"/>
        </p:nvSpPr>
        <p:spPr>
          <a:xfrm>
            <a:off x="276860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29" name="Round Same Side Corner Rectangle 28">
            <a:hlinkClick r:id="rId6" action="ppaction://hlinksldjump"/>
          </p:cNvPr>
          <p:cNvSpPr/>
          <p:nvPr userDrawn="1"/>
        </p:nvSpPr>
        <p:spPr>
          <a:xfrm>
            <a:off x="313518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30" name="Round Same Side Corner Rectangle 29">
            <a:hlinkClick r:id="rId7" action="ppaction://hlinksldjump"/>
          </p:cNvPr>
          <p:cNvSpPr/>
          <p:nvPr userDrawn="1"/>
        </p:nvSpPr>
        <p:spPr>
          <a:xfrm>
            <a:off x="350176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1" name="Round Same Side Corner Rectangle 30">
            <a:hlinkClick r:id="rId7" action="ppaction://hlinksldjump"/>
          </p:cNvPr>
          <p:cNvSpPr/>
          <p:nvPr userDrawn="1"/>
        </p:nvSpPr>
        <p:spPr>
          <a:xfrm>
            <a:off x="386834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2" name="Round Same Side Corner Rectangle 31">
            <a:hlinkClick r:id="rId7" action="ppaction://hlinksldjump"/>
          </p:cNvPr>
          <p:cNvSpPr/>
          <p:nvPr userDrawn="1"/>
        </p:nvSpPr>
        <p:spPr>
          <a:xfrm>
            <a:off x="423492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3" name="Round Same Side Corner Rectangle 32">
            <a:hlinkClick r:id="rId8" action="ppaction://hlinksldjump"/>
          </p:cNvPr>
          <p:cNvSpPr/>
          <p:nvPr userDrawn="1"/>
        </p:nvSpPr>
        <p:spPr>
          <a:xfrm>
            <a:off x="460150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34" name="Round Same Side Corner Rectangle 33">
            <a:hlinkClick r:id="rId8" action="ppaction://hlinksldjump"/>
          </p:cNvPr>
          <p:cNvSpPr/>
          <p:nvPr userDrawn="1"/>
        </p:nvSpPr>
        <p:spPr>
          <a:xfrm>
            <a:off x="496808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35" name="Round Same Side Corner Rectangle 34">
            <a:hlinkClick r:id="rId8" action="ppaction://hlinksldjump"/>
          </p:cNvPr>
          <p:cNvSpPr/>
          <p:nvPr userDrawn="1"/>
        </p:nvSpPr>
        <p:spPr>
          <a:xfrm>
            <a:off x="533466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10</a:t>
            </a:r>
            <a:endParaRPr lang="en-GB" sz="1000" b="1" dirty="0">
              <a:latin typeface="Calibri" pitchFamily="34" charset="0"/>
              <a:cs typeface="Calibri" pitchFamily="34" charset="0"/>
            </a:endParaRPr>
          </a:p>
        </p:txBody>
      </p:sp>
      <p:sp>
        <p:nvSpPr>
          <p:cNvPr id="36" name="Round Same Side Corner Rectangle 35">
            <a:hlinkClick r:id="rId9" action="ppaction://hlinksldjump"/>
          </p:cNvPr>
          <p:cNvSpPr/>
          <p:nvPr userDrawn="1"/>
        </p:nvSpPr>
        <p:spPr>
          <a:xfrm>
            <a:off x="568324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11</a:t>
            </a:r>
            <a:endParaRPr lang="en-GB" sz="1000" b="1" dirty="0">
              <a:latin typeface="Calibri" pitchFamily="34" charset="0"/>
              <a:cs typeface="Calibri" pitchFamily="34" charset="0"/>
            </a:endParaRPr>
          </a:p>
        </p:txBody>
      </p:sp>
      <p:sp>
        <p:nvSpPr>
          <p:cNvPr id="37" name="Round Same Side Corner Rectangle 36">
            <a:hlinkClick r:id="rId9" action="ppaction://hlinksldjump"/>
          </p:cNvPr>
          <p:cNvSpPr/>
          <p:nvPr userDrawn="1"/>
        </p:nvSpPr>
        <p:spPr>
          <a:xfrm>
            <a:off x="603182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12</a:t>
            </a:r>
            <a:endParaRPr lang="en-GB" sz="1000" b="1" dirty="0">
              <a:latin typeface="Calibri" pitchFamily="34" charset="0"/>
              <a:cs typeface="Calibri" pitchFamily="34" charset="0"/>
            </a:endParaRPr>
          </a:p>
        </p:txBody>
      </p:sp>
      <p:sp>
        <p:nvSpPr>
          <p:cNvPr id="38" name="Round Same Side Corner Rectangle 37">
            <a:hlinkClick r:id="rId9" action="ppaction://hlinksldjump"/>
          </p:cNvPr>
          <p:cNvSpPr/>
          <p:nvPr userDrawn="1"/>
        </p:nvSpPr>
        <p:spPr>
          <a:xfrm>
            <a:off x="638040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13</a:t>
            </a:r>
            <a:endParaRPr lang="en-GB" sz="1000" b="1" dirty="0">
              <a:latin typeface="Calibri" pitchFamily="34" charset="0"/>
              <a:cs typeface="Calibri" pitchFamily="34" charset="0"/>
            </a:endParaRPr>
          </a:p>
        </p:txBody>
      </p:sp>
      <p:sp>
        <p:nvSpPr>
          <p:cNvPr id="39" name="Round Same Side Corner Rectangle 38">
            <a:hlinkClick r:id="rId10" action="ppaction://hlinksldjump"/>
          </p:cNvPr>
          <p:cNvSpPr/>
          <p:nvPr userDrawn="1"/>
        </p:nvSpPr>
        <p:spPr>
          <a:xfrm>
            <a:off x="672898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14</a:t>
            </a:r>
            <a:endParaRPr lang="en-GB" sz="1000" b="1" dirty="0">
              <a:latin typeface="Calibri" pitchFamily="34" charset="0"/>
              <a:cs typeface="Calibri" pitchFamily="34" charset="0"/>
            </a:endParaRPr>
          </a:p>
        </p:txBody>
      </p:sp>
      <p:sp>
        <p:nvSpPr>
          <p:cNvPr id="40" name="Round Same Side Corner Rectangle 39">
            <a:hlinkClick r:id="rId10" action="ppaction://hlinksldjump"/>
          </p:cNvPr>
          <p:cNvSpPr/>
          <p:nvPr userDrawn="1"/>
        </p:nvSpPr>
        <p:spPr>
          <a:xfrm>
            <a:off x="707756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15</a:t>
            </a:r>
            <a:endParaRPr lang="en-GB" sz="1000" b="1" dirty="0">
              <a:latin typeface="Calibri" pitchFamily="34" charset="0"/>
              <a:cs typeface="Calibri" pitchFamily="34" charset="0"/>
            </a:endParaRPr>
          </a:p>
        </p:txBody>
      </p:sp>
      <p:sp>
        <p:nvSpPr>
          <p:cNvPr id="41" name="Round Same Side Corner Rectangle 40">
            <a:hlinkClick r:id="rId11" action="ppaction://hlinksldjump"/>
          </p:cNvPr>
          <p:cNvSpPr/>
          <p:nvPr userDrawn="1"/>
        </p:nvSpPr>
        <p:spPr>
          <a:xfrm>
            <a:off x="742614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16</a:t>
            </a:r>
            <a:endParaRPr lang="en-GB" sz="1000" b="1" dirty="0">
              <a:latin typeface="Calibri" pitchFamily="34" charset="0"/>
              <a:cs typeface="Calibri" pitchFamily="34" charset="0"/>
            </a:endParaRPr>
          </a:p>
        </p:txBody>
      </p:sp>
      <p:sp>
        <p:nvSpPr>
          <p:cNvPr id="42" name="Round Same Side Corner Rectangle 41">
            <a:hlinkClick r:id="rId11" action="ppaction://hlinksldjump"/>
          </p:cNvPr>
          <p:cNvSpPr/>
          <p:nvPr userDrawn="1"/>
        </p:nvSpPr>
        <p:spPr>
          <a:xfrm>
            <a:off x="777472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17</a:t>
            </a:r>
            <a:endParaRPr lang="en-GB" sz="1000" b="1" dirty="0">
              <a:latin typeface="Calibri" pitchFamily="34" charset="0"/>
              <a:cs typeface="Calibri" pitchFamily="34" charset="0"/>
            </a:endParaRPr>
          </a:p>
        </p:txBody>
      </p:sp>
      <p:sp>
        <p:nvSpPr>
          <p:cNvPr id="43" name="Round Same Side Corner Rectangle 42">
            <a:hlinkClick r:id="rId11" action="ppaction://hlinksldjump"/>
          </p:cNvPr>
          <p:cNvSpPr/>
          <p:nvPr userDrawn="1"/>
        </p:nvSpPr>
        <p:spPr>
          <a:xfrm>
            <a:off x="812330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18</a:t>
            </a:r>
            <a:endParaRPr lang="en-GB" sz="1000" b="1" dirty="0">
              <a:latin typeface="Calibri" pitchFamily="34" charset="0"/>
              <a:cs typeface="Calibri" pitchFamily="34" charset="0"/>
            </a:endParaRPr>
          </a:p>
        </p:txBody>
      </p:sp>
      <p:sp>
        <p:nvSpPr>
          <p:cNvPr id="44" name="Round Same Side Corner Rectangle 43">
            <a:hlinkClick r:id="rId12" action="ppaction://hlinksldjump"/>
          </p:cNvPr>
          <p:cNvSpPr/>
          <p:nvPr userDrawn="1"/>
        </p:nvSpPr>
        <p:spPr>
          <a:xfrm>
            <a:off x="8471884"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19</a:t>
            </a:r>
            <a:endParaRPr lang="en-GB" sz="1000" b="1" dirty="0">
              <a:latin typeface="Calibri" pitchFamily="34" charset="0"/>
              <a:cs typeface="Calibri" pitchFamily="34" charset="0"/>
            </a:endParaRPr>
          </a:p>
        </p:txBody>
      </p:sp>
      <p:sp>
        <p:nvSpPr>
          <p:cNvPr id="45" name="Round Same Side Corner Rectangle 44">
            <a:hlinkClick r:id="rId13" action="ppaction://hlinksldjump"/>
          </p:cNvPr>
          <p:cNvSpPr/>
          <p:nvPr userDrawn="1"/>
        </p:nvSpPr>
        <p:spPr>
          <a:xfrm>
            <a:off x="8820472" y="6597352"/>
            <a:ext cx="306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20</a:t>
            </a:r>
            <a:endParaRPr lang="en-GB" sz="1000" b="1" dirty="0">
              <a:latin typeface="Calibri" pitchFamily="34" charset="0"/>
              <a:cs typeface="Calibri" pitchFamily="34" charset="0"/>
            </a:endParaRPr>
          </a:p>
        </p:txBody>
      </p:sp>
      <p:sp>
        <p:nvSpPr>
          <p:cNvPr id="48" name="Round Same Side Corner Rectangle 47">
            <a:hlinkClick r:id="rId6" action="ppaction://hlinksldjump"/>
          </p:cNvPr>
          <p:cNvSpPr/>
          <p:nvPr userDrawn="1"/>
        </p:nvSpPr>
        <p:spPr>
          <a:xfrm>
            <a:off x="2402024" y="6597352"/>
            <a:ext cx="324000" cy="252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28/05/2014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28/05/2014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28/05/2014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51.xml"/><Relationship Id="rId4" Type="http://schemas.openxmlformats.org/officeDocument/2006/relationships/slide" Target="slide3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slide" Target="slide50.xml"/><Relationship Id="rId13" Type="http://schemas.openxmlformats.org/officeDocument/2006/relationships/slide" Target="slide31.xml"/><Relationship Id="rId3" Type="http://schemas.openxmlformats.org/officeDocument/2006/relationships/slide" Target="slide25.xml"/><Relationship Id="rId7" Type="http://schemas.openxmlformats.org/officeDocument/2006/relationships/slide" Target="slide29.xml"/><Relationship Id="rId12" Type="http://schemas.openxmlformats.org/officeDocument/2006/relationships/slide" Target="slide37.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slide" Target="slide28.xml"/><Relationship Id="rId11" Type="http://schemas.openxmlformats.org/officeDocument/2006/relationships/slide" Target="slide35.xml"/><Relationship Id="rId5" Type="http://schemas.openxmlformats.org/officeDocument/2006/relationships/slide" Target="slide49.xml"/><Relationship Id="rId10" Type="http://schemas.openxmlformats.org/officeDocument/2006/relationships/slide" Target="slide34.xml"/><Relationship Id="rId4" Type="http://schemas.openxmlformats.org/officeDocument/2006/relationships/slide" Target="slide26.xml"/><Relationship Id="rId9" Type="http://schemas.openxmlformats.org/officeDocument/2006/relationships/slide" Target="slide30.xml"/><Relationship Id="rId14" Type="http://schemas.openxmlformats.org/officeDocument/2006/relationships/slide" Target="slide3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peta.org/living/beauty/body-shop-tom-s-maine/" TargetMode="External"/><Relationship Id="rId2" Type="http://schemas.openxmlformats.org/officeDocument/2006/relationships/hyperlink" Target="http://www.forbes.com/sites/georgebradt/2013/11/06/ben-jerrys-unilever-and-the-flavor-graveyard-of-past-ceos/" TargetMode="External"/><Relationship Id="rId1" Type="http://schemas.openxmlformats.org/officeDocument/2006/relationships/slideLayout" Target="../slideLayouts/slideLayout2.xml"/><Relationship Id="rId4" Type="http://schemas.openxmlformats.org/officeDocument/2006/relationships/hyperlink" Target="http://www.standard.co.uk/news/arrogant-lloyds-to-pay-bonuses-despite-bailout-6932915.html" TargetMode="External"/></Relationships>
</file>

<file path=ppt/slides/_rels/slide41.xml.rels><?xml version="1.0" encoding="UTF-8" standalone="yes"?>
<Relationships xmlns="http://schemas.openxmlformats.org/package/2006/relationships"><Relationship Id="rId8" Type="http://schemas.openxmlformats.org/officeDocument/2006/relationships/slide" Target="slide47.xml"/><Relationship Id="rId3" Type="http://schemas.openxmlformats.org/officeDocument/2006/relationships/slide" Target="slide42.xml"/><Relationship Id="rId7" Type="http://schemas.openxmlformats.org/officeDocument/2006/relationships/slide" Target="slide46.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slide" Target="slide44.xml"/><Relationship Id="rId5" Type="http://schemas.openxmlformats.org/officeDocument/2006/relationships/slide" Target="slide45.xml"/><Relationship Id="rId4" Type="http://schemas.openxmlformats.org/officeDocument/2006/relationships/slide" Target="slide43.xml"/><Relationship Id="rId9" Type="http://schemas.openxmlformats.org/officeDocument/2006/relationships/slide" Target="slide4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slide" Target="slide26.xml"/><Relationship Id="rId4"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www.google.co.uk/imgres?imgurl=http://www.100mortgages.org/wp-content/img/2008/07/tesco-logo.jpg&amp;imgrefurl=http://freeb.ie/category/region/nationwide/page/3/&amp;h=173&amp;w=350&amp;sz=39&amp;tbnid=s8Gf08mpN3jTwM:&amp;tbnh=59&amp;tbnw=120&amp;prev=/images?q=tescos+logo&amp;zoom=1&amp;q=tescos+logo&amp;usg=__T11W1YLj_v3rmoXQ9Q6cKFwNYzM=&amp;sa=X&amp;ei=hXDITLyVMdSRjAeK4plz&amp;ved=0CBsQ9QEw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836712"/>
            <a:ext cx="7772400" cy="1440160"/>
          </a:xfrm>
        </p:spPr>
        <p:txBody>
          <a:bodyPr/>
          <a:lstStyle/>
          <a:p>
            <a:r>
              <a:rPr lang="en-GB" dirty="0" smtClean="0"/>
              <a:t>Unit 29</a:t>
            </a:r>
            <a:endParaRPr lang="en-GB" dirty="0"/>
          </a:p>
        </p:txBody>
      </p:sp>
      <p:sp>
        <p:nvSpPr>
          <p:cNvPr id="3" name="Subtitle 2"/>
          <p:cNvSpPr>
            <a:spLocks noGrp="1"/>
          </p:cNvSpPr>
          <p:nvPr>
            <p:ph type="subTitle" idx="1"/>
          </p:nvPr>
        </p:nvSpPr>
        <p:spPr>
          <a:xfrm>
            <a:off x="1081844" y="2480702"/>
            <a:ext cx="7772400" cy="1524362"/>
          </a:xfrm>
        </p:spPr>
        <p:txBody>
          <a:bodyPr wrap="none">
            <a:noAutofit/>
          </a:bodyPr>
          <a:lstStyle/>
          <a:p>
            <a:pPr>
              <a:lnSpc>
                <a:spcPct val="120000"/>
              </a:lnSpc>
              <a:spcBef>
                <a:spcPts val="0"/>
              </a:spcBef>
            </a:pPr>
            <a:r>
              <a:rPr lang="en-GB" sz="4800" b="1" dirty="0" smtClean="0"/>
              <a:t>THE BUSINESS</a:t>
            </a:r>
            <a:br>
              <a:rPr lang="en-GB" sz="4800" b="1" dirty="0" smtClean="0"/>
            </a:br>
            <a:r>
              <a:rPr lang="en-GB" sz="4800" b="1" dirty="0" smtClean="0"/>
              <a:t>ENVIRONMENT</a:t>
            </a:r>
            <a:endParaRPr lang="en-GB" sz="21900" dirty="0"/>
          </a:p>
        </p:txBody>
      </p:sp>
      <p:sp>
        <p:nvSpPr>
          <p:cNvPr id="4" name="TextBox 3"/>
          <p:cNvSpPr txBox="1"/>
          <p:nvPr/>
        </p:nvSpPr>
        <p:spPr>
          <a:xfrm>
            <a:off x="730824" y="4429561"/>
            <a:ext cx="8233664" cy="1200329"/>
          </a:xfrm>
          <a:prstGeom prst="rect">
            <a:avLst/>
          </a:prstGeom>
          <a:noFill/>
        </p:spPr>
        <p:txBody>
          <a:bodyPr wrap="none" rtlCol="0">
            <a:spAutoFit/>
          </a:bodyPr>
          <a:lstStyle/>
          <a:p>
            <a:pPr algn="r"/>
            <a:r>
              <a:rPr lang="en-GB" sz="2400" b="1" dirty="0" smtClean="0"/>
              <a:t>LO1 - </a:t>
            </a:r>
            <a:r>
              <a:rPr lang="en-GB" sz="2400" dirty="0" smtClean="0"/>
              <a:t>Know </a:t>
            </a:r>
            <a:r>
              <a:rPr lang="en-GB" sz="2400" dirty="0"/>
              <a:t>the range of different </a:t>
            </a:r>
            <a:r>
              <a:rPr lang="en-GB" sz="2400" dirty="0" smtClean="0"/>
              <a:t>businesses</a:t>
            </a:r>
            <a:br>
              <a:rPr lang="en-GB" sz="2400" dirty="0" smtClean="0"/>
            </a:br>
            <a:r>
              <a:rPr lang="en-GB" sz="2400" dirty="0" smtClean="0"/>
              <a:t>and </a:t>
            </a:r>
            <a:r>
              <a:rPr lang="en-GB" sz="2400" dirty="0"/>
              <a:t>their </a:t>
            </a:r>
            <a:r>
              <a:rPr lang="en-GB" sz="2400" dirty="0" smtClean="0"/>
              <a:t>ownership</a:t>
            </a:r>
            <a:endParaRPr lang="en-GB" sz="2400" dirty="0"/>
          </a:p>
          <a:p>
            <a:endParaRPr lang="en-GB"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79512" y="877203"/>
            <a:ext cx="8712968" cy="5072077"/>
          </a:xfrm>
        </p:spPr>
        <p:txBody>
          <a:bodyPr>
            <a:noAutofit/>
          </a:bodyPr>
          <a:lstStyle/>
          <a:p>
            <a:r>
              <a:rPr lang="en-GB" sz="2000" dirty="0" smtClean="0"/>
              <a:t>A </a:t>
            </a:r>
            <a:r>
              <a:rPr lang="en-GB" sz="2000" b="1" dirty="0" smtClean="0"/>
              <a:t>global</a:t>
            </a:r>
            <a:r>
              <a:rPr lang="en-GB" sz="2000" dirty="0" smtClean="0"/>
              <a:t> </a:t>
            </a:r>
            <a:r>
              <a:rPr lang="en-GB" sz="2000" b="1" dirty="0" smtClean="0"/>
              <a:t>business</a:t>
            </a:r>
            <a:r>
              <a:rPr lang="en-GB" sz="2000" dirty="0" smtClean="0"/>
              <a:t> is a store in every continent making it bigger than international. This increases the recognition of the business. The customer base is recognised all over the world making its sales at a peak. </a:t>
            </a:r>
          </a:p>
          <a:p>
            <a:r>
              <a:rPr lang="en-GB" sz="2000" dirty="0" smtClean="0"/>
              <a:t>Examples of global businesses are McDonald’s this is worldwide franchise. This means that they have standardised everything which include food, clothing, good working conditions and marketing with a standardised policy and standardised uniform with similar rules, wages and hiring policies. </a:t>
            </a:r>
          </a:p>
          <a:p>
            <a:r>
              <a:rPr lang="en-GB" sz="2000" dirty="0" smtClean="0"/>
              <a:t>They have these procedures to insure McDonald’s carry out a professional restaurant service. They tend to rely on global suppliers for their goods and use global procurement and transport to receive and deliver their goods to the customers.</a:t>
            </a:r>
          </a:p>
          <a:p>
            <a:r>
              <a:rPr lang="en-GB" sz="2000" dirty="0" smtClean="0"/>
              <a:t>The downside is that they are subject to global trends, international laws, disfavour and corporate blame </a:t>
            </a:r>
            <a:br>
              <a:rPr lang="en-GB" sz="2000" dirty="0" smtClean="0"/>
            </a:br>
            <a:r>
              <a:rPr lang="en-GB" sz="2000" dirty="0" smtClean="0"/>
              <a:t>for globalisation.</a:t>
            </a:r>
          </a:p>
        </p:txBody>
      </p:sp>
      <p:sp>
        <p:nvSpPr>
          <p:cNvPr id="145410" name="AutoShape 2" descr="data:image/jpg;base64,/9j/4AAQSkZJRgABAQAAAQABAAD/2wCEAAkGBhAREBASEBQQEhAVFBIUDxAXFBQQFBQQFBQVFBQUFBQXHCYeFxkkGhUUHy8gIycpLCwsFR4xNTAqNSYrLCkBCQoKDgwOGg8PGiwkHyQsKSwsLCo1LCwtLCwsKSkpKSktKiwpKSksKSkpKSwsLC8sLCwsLCwsKSwsLCksLCwsLP/AABEIALkAyAMBIgACEQEDEQH/xAAcAAACAgMBAQAAAAAAAAAAAAAABgUHAQIEAwj/xAA8EAABAwIDBAYIBgICAwEAAAABAAIDBBEFEiEGMVFxBxMiQWGhFBUXgZGxwdEjMkJSU/BUkmKCM3LhRP/EABsBAAEFAQEAAAAAAAAAAAAAAAABAgQFBgMH/8QAOBEAAgECBAMECAUDBQAAAAAAAAECAxEEBRIhEzFRFEFhkQYVIiMyUnHwQoGxwdFiofEWJDM0Q//aAAwDAQACEQMRAD8AvFCEIAEIQgAQhCABCFgusgDKFyyVwG7XyXmzFG7nafJR3iaSdnJDtEuh3IWrXgi43LZSBoIQhAAhaucBvXNLXgbhfyXOdSMPidhVFvkdaFxR4mw2B7J8viuwORCrCorwdwcWuZlCELoICEIQAIQhAAhCEACEIQAIQhAAhCwgDDnWFyousru8+4L1r6nuG7v5paxevDGucToFnM2zF0vd0+bJdClq3ZtWYyAdXALWGtzC4NwqcxvHpZ5nZXEMG63enXYGqeWWcTobG/zVHicvrwo9olIlRqxctCQ90WLmIjNrH3jh4hMsUocARqDuSZVQ6W7ivbZjGCx5hedN7PsrPI8wlJvD1X9P4OOKpK2uI4rV7wBcoBXDXz65R71pq9VUoOTIUY6nY8qmqvr3dyga3G2NNswCzj2ICON2ttD9VSmJ4zLPM4hzg0HsgLI2rZjVcYuyRPWmlG5dEVbmFwbhd9DjBjNnaxk/6+PJImxdc50YDib7jdNMselu4qpVavgMQ1flz8SRpjViOscgcARqDuK3Sls7jBY/qXnT9B+ibAV6Fhq8cRTVSPeVE4uErMyhCFIGghCEACEIQAIQhAAhCEAYK86iXK0lehUdiM2oaPeo+Jq8Km5j4R1OxHVUuhVddIOL5Ii0HVye8QlsFTe2Vb1tTl7gsThYPFYzfkixm9FM8dl8GM0jW79dVcbNmGU8TXtFjoHaKB6MMD0zkKy6uAOjc3iCttiKKq0ZUn3qxXQlaSYsFuZiXsVBY5sjd4Nx3JjpNxCj8RpM12+PkvN4TlQqRmuaZb21JxGfCMUEkAf32814OdoXH+8VE4NEYzIwXydkt/8AZ28DkpDEX5WW5D7rS5njlUppxe1r/myFSpuLsIPSFimWJwvqfkk3ZDBzNK0d1xf3ld3SFV5pWsHFNfRbhOucjgpuR0dNDU+8ZipXlYYqjZhsEbHxi1rZwvVjczf7vTZUQBzS07iLJWhYWuc091/L+hV3pBhlqjWXfs/2OuEns4kJijS2z26OBBHMJ1wDExNE13f380tYjT3DhxXJsfiRindETodWo9H8TaUqEvqhcXC6UkWKhYBWVryvBCEIAEIQgAQhCABCFhAA46KDlkzFzlKV0lmH4KHebN81n85raYqC+pKoR7yCx6pyseeAVPU7TNUuPF1lY+21Zlgd43SbsJQ9ZO0niSoXo/SvqqM64uWyRdmyGHiKBvG32U6V40cWVjR4L2K1pAFqVmWZ44k/A6rmrmagqQxVlpweIH2XLWs7F+BXneZUtNWpHxv57lrSltFmmH3LxwGqxjEvdwBJXthLdHHvuAozHp7CQ8BbyULfhJdWdOdT6FSY9J1lXbgfsrn6PqDJA0+CpakZ1lYeY+YX0Hs7BkgYPAL0XAw0UIoqqrvJkmUuYtFkmv3O19/emMqJ2gh7LXd4NvcVHzajxcLLw38h9CVpoiKuPQHhv5JRxF3UzskHc4X5J1c3M0+I+SVNo6e7LrE4ao6OJjNFjJaoNFi4TVCSJrvBdqTuj3Ec8IaTqNPhdOK9JT1K5T2sCEISgCEIQAIQhAAsLKwUAR2Ku/K1Rte6zT8F2VbrzcrfK6jsTdoB4rEZxV1Tl5FjQjyK26Rqnshq7eivD7vDv7uCX9vJs0wb4qwui6itHf8Au5XmSU9GGTI+Jd5lhAIKygq7IxDY8zWN3MLlmbdruS78eZ2Gng7T36Ljj1A8QsZm8P8Acy8UifRfsI8cJPZfz+iW9pJrQvPG/wBUw0ZtHL4JR2vktAVRQV5U4krvkxL2Qgz1X/b6hfQdCy0bR4KjejanzTg+P1V7xCzRyXplJWgl4FPLmbrkxSLNE8eF/gutaSsuCOII+KWpHXBxfegTs7i3SG7QobGIOy8c1MUotmHA/JcmKR6u8QvM60dNvBlxB7/UXdg63q6h7D3nQK1AVS1HL1Vcw8TbzVx0cmZjT4BehYCpxMPF+BVVVabPdCEKacwQhCABCEIAFgrK85j2XcikbsrgQzdXvPP5qNxR+vIFSNMOyfH7KHxd/wD5PAfRec46Tlv1f7lrSXtFTbSPz1YHiVc2wNNlp28h8lS8/brPf9VfOy8OWnZyHyC3GXR04eKK+s7zZMIQhTzkcOM/+J3MfNRlP+Vql8SH4T+Sh6X8oWVzpe+i/D9yZQ+BnO7Rkw/5pI26ktFZO9boH+Lh8kgbfydiyz2HV8TFEx/A2Z6KoLvB/u9XOFVPRPD38la69KXIp2CwVlYKUBcLMssjef3+q58Sb+U8wu2uaRUG/fu5WXPiA7APivO8fDTUqLo2WlJ/C/ArfHxkqGOHc4K29nKjPAw+A+SqvbKO2qftgarNTt5D5LUZHPVhrdCLilaY1IQEK8IoIQhAAhC56urbGAXaAm10CpN7I97rnrz+G/kvI4rHx8x91412IMcwgEEnxH3UevUSpyfgzpGnK6ujngHYHMpexl/ZlPNMbPyt5JWxp34cnvXnmJ+KKLKl3srTDmZq3/svoDCGWhZyVK7LYK+Scyty5A4h13AH4FXLS4lG1jQSLgcR916BhZJUYrwK+dOTlexJoXD63i4j4j7o9bxcR8R91J1rqM4c+h7Vx/Df/wCpULSHs+9SM+Jxlrhcagje37qOpdx5rN51Zyg10ZIoxai7nPiXzsq46QZNLclY2Kb28iq82zhzyMbxIA5ncs7g/wDuIly/4hk6KouxdWUkTYOjdSx2lyg+BB+qbvW0fH5L0XXHqVnCn0O1YK4/W0fH5I9ax8fMJdceocOfQ4MWH4zTxA+ZXhXN/Dd7l64lM172lp8Ctaodh/JYjNI+/qffcTqd0o3EHbKPse5T3RdU3iA/u5Re1UV4l19HcLomh7rdW7VliPylWHo9UXClFjMVBuWxZCLqOqcehjaXPcGtAJJJFgBvK6aKsZNGyRmrHC7TxB3FadST5EOUJRV2jpQhCcMBQ21zCaKe35g0kcxqplc9dFmje097XD4hI+R0pS0zT8UUfhHpFXKWda5lh3JpwHB+qnzGq64hrh1WYHXTUjfpZK+y0vV1obuuSD7iV0bPRthxeqzdkNbIf9i0rK4uU+JUjqaSinY1GIopznZ2srlq/pHL6JP2hdaF/vRifSFSg9W12gABPE8OSgMa2zpnxFoOpVJOjVnVjaLsVMGop3Zw4JgGeIS+lCEuc7sEtFrG17EqROAu/wA9v+zfuq+qpw91xusvCy1EMPUavxGvDYvsPgNdKMtXNFj+onf5zf8AZv3WDgb/APOb/s37qug2+5dMNKO/4Jzw81/6P+xJjljf4vvzH1uz7z/+5ttP1N4807+toomXe9o3Aa6nTeqVawcAvavkkmN3veO4AGw4KDiMJUqtXm2t+ZFxeV1Elw3f+xaUuPwuNzI37BJu01XHNPExkgGZzRm4eKVBhv8Azl/2W0WFNDg7M8kcSCuFHK40p69TbInq7FOycUl9R+bgMg0FcPi37rPqWb/O82pPawcAt2sHAKdw5r8bLL1b/Wxt9Sz/AOd5tWPU9R/nebUrNYOC9AwcAl0z+Zierl8335j5s3RSRvkMk/X3DbDTs6+CaZh2Xciq82OqGxvmLiAMoufepfENv6W5YH6DeeKpcWpOpKybexS4ulw6um5rtCPwTyKX8LrHMiaA7kOA4LoxbbCldG4B3coLC6gPa4jdfRdMrp1KcXqTR3wemda3gc23GNSGEszaOsDr4qztgNozLHHH3MY1o9wAVM7WvzSRs4uHkrX6K6SzbrXYVWhdlfmkveKK5IsxCEKUVILBWVgoAorEG9TibxwmcByJuuLbtzoq17mEt6yNhcR330PyUz0jRGPEXO7jkcPO6j+kOK/okn7mFpPI/wD1Z+vFLGxv+JNG0oyTlCUuUofoKcVG998rcxtc2AJ0XnHFm3AE8NFe+yVDFHRwMIbmex5At2iLHN81G7FbIehmZ0wZ25MkN9eyXHKNVb8CJUesYaJe6je+23cU5UU72OyvBa6wNvA7lqyK6tLa7ZA1OMRs/KySNjnuHcGaG3yWk9XgsNTLSzUxYyLs9fdz3PcN4dbVNcLd9i5pZk2oxp09XsptLuK6hhNuyOXiuh1M9upa4BWL0cw0/ps/UduAF/Ulw1y2Ydx133C5MQ6Q6uGuljf1T6dsuUxmNoOTwdvumuEUlqHvMcVOtOnRjG0Vfe97fyIg/oW4cFZu2+y8VS2kkp2iN8pIcRp2C2+o8FwYvTYZh0kFM+m68lrTPM5xzNvpduvvsmuha93sJDOXUjFU6d5NNtdLcxFBWwKfMe2IpxLTOgzCGbRzb67wQWnu0XvWbPYNBVsp5PSOscB2usdkbf8ALmPE2Tez9WNecqVtEG9r/wA+RX7Vs144hNe1mzdJTVkEdpjDI0FzGHtl2a2jjuumOk2MpnydW6kbHFlBZJ1pM1+/OLpqwzezY2rnEYqMlHZq/MraMEua1oLnO/K0ak8luRYkHQg6jgU+7I4UyDE6iNmrWA5L6kAk6XUdhOyEUjqmqq3P6lhe5rGuLb3Lt5G/cjs10t+tzm82tKV1dbW6u4p58x6sZiXC5a3eR7lzNwSEguyHKDYu1tm4X4q1diosPeyaSkY9jy0h7XnO4C2hBO4FRWDOjxBzaWdrWRxEljWuyF1tCTxKTs8Faz3ZGli3OU5TpL2efUQW4JTn9I+JU9huy5/LARk7BdfQtDhe5vwCZavAqOISiWkkiykiOSNznBzf0u1Op4pPMpDTYnv77LnOHDe+5Iw8o1k5U1pa6WE/GgXVrWftzX5gkK8+jilywAqiacZ6154aL6K2Np8tO3l9lZ0laCM5jZaqzGBCELqQwWCsoQBVPS/TkTQP7iwj3tKisXjjlo6J8rsjGytD32vZhGunuTZ0uUpdTwv4PsfeEvRQNkwWfvcyzr79x+ypMwWmrTqLul+pqMNJSw9Fvq4+Zvju2FL6Thpp5CYYcwlNiOw6wOnILp2z27p5XUbaaTsNla+ZwBFmi1tPP3KsEKfxGXsMkw8XF7+ymvP/ACWxi3SBRsqaWeJxmDWuimABDgw2IcL+I3eKj692BS1D6uSZ7i7tOpwHDM/xVb3QjisZ6jopJRlJdzs+avezLJ2N2poWVNRNI5tM0uPUw20DLNA3aX0J960rKXAjUOqH1D5LuLzEA7V176nvCrtq9WpnGa7gqZNSlNyUpK+zSfcO2OdIRlqaZ9OwsggddrDYF9xlPIW3KWxiqwjEXRTyzuie1oD47EOIH6Sq3C3CZxpd4lTKaLjFQbjZWuudvEsCp2zp5auna0mKjhbYPIvmcCLG3cLDzUZtPikFRiTJWP8AwbRh0ljpYknRKoW4TZVpPzuEMso03eN/hcfP9yyq3a6hNbTvzZ4gwNMlvyPa67SQeP0XrFi2GRVz6n0h7nyDtbywAbgqzC3ajtMuhFlk1G1k3yt9SwsH2go2V9XO+WzXkCPQ9oWNz4LGzm0VK6Oopp35Gvc/I/cHRkm3IpBC3Cb2iS++oSyqk093vb8rFhbNz4ZRCcR1Be92hc69iANA23clrZ2OmdUl1RI+MXJiINmEk/q8lChbhNeIk2nbkJHLoQjJan7Vt+/YsmmxmCkjl6yq9KuSYmaOLf8AiPBVxWydl53XubcLm9lloC5MYlywuPgU2dV1WkwpYWOGjJp3b5kBspHnqXHi+3wX0pgkWWFg8F899HFLmlYeLiV9G0bLMaPBXEdkjHVpaptnuhCE45AsFZWCgBX6SKfNh8pH6S13uBCUNjJGPoaprpIwMr2taXNBuBe9jv3qxtoMPM9NNECAXsLQTuBK+bNoNkamnkLXyNdbvAKhYrD8dJfmW+FxVOOGdKb31JoM44ozjior1VN+/wAij1VN+/yKfwWaFekVL5SUzhZDwor1VN+/yKPVU37/ACKOCw/1HS+UmGvHFejZBxUH6rm/f5I9WTfv8im8BjX6Q0n+EYA8cQtw8cQl31bN+8/BHq2f+Q/ApvZ31GPP6fyjMJBxC2bIOISx6un/AJD5o9Xz/wAh+CTsr6iPPqfQahIOIW4kHEJS9Xz/AMh+BWfQJ/5D8E3sj6jfXtPoN7ZBxC3Eg4hJvoNR/IVn0Ko/kPwR2R9Rnrun0HQSN4hbiVvEJI9DqP5D8Fn0Sp/kPwSdjl1G+uqfQeBIOIURtTVAQOsRuS96JU/yn4Lzlw2Z/wCd5I4JY4Rxd7nGrm0JxcUiwOiuj7bOX0V7sFgFUvRTRa3tuH0VuKxM23dghCECAhCEAYLUtYvsXFO7M4JmQgBI9msHAI9msHAJ3QgBI9msHAI9msHAJ3QgBI9msHBHs1g4J3QgBI9msHBHs1g4J3QgBI9msHAI9msHAJ3QgBI9msHAI9msHBO6EAJHs1g4fNHs1g4J3QgBI9msHBHs1g4BO6EAJHs1g4I9msHBO6CgCGwTZ1lMOyplYCygAQhCAP/Z"/>
          <p:cNvSpPr>
            <a:spLocks noChangeAspect="1" noChangeArrowheads="1"/>
          </p:cNvSpPr>
          <p:nvPr/>
        </p:nvSpPr>
        <p:spPr bwMode="auto">
          <a:xfrm>
            <a:off x="155575" y="-846138"/>
            <a:ext cx="1905000" cy="176212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5412" name="AutoShape 4" descr="data:image/jpg;base64,/9j/4AAQSkZJRgABAQAAAQABAAD/2wCEAAkGBhAREBASEBQQEhAVFBIUDxAXFBQQFBQQFBQVFBQUFBQXHCYeFxkkGhUUHy8gIycpLCwsFR4xNTAqNSYrLCkBCQoKDgwOGg8PGiwkHyQsKSwsLCo1LCwtLCwsKSkpKSktKiwpKSksKSkpKSwsLC8sLCwsLCwsKSwsLCksLCwsLP/AABEIALkAyAMBIgACEQEDEQH/xAAcAAACAgMBAQAAAAAAAAAAAAAABgUHAQIEAwj/xAA8EAABAwIDBAYIBgICAwEAAAABAAIDBBEFEiEGMVFxBxMiQWGhFBUXgZGxwdEjMkJSU/BUkmKCM3LhRP/EABsBAAEFAQEAAAAAAAAAAAAAAAABAgQFBgMH/8QAOBEAAgECBAMECAUDBQAAAAAAAAECAxEEBRIhEzFRFEFhkQYVIiMyUnHwQoGxwdFiofEWJDM0Q//aAAwDAQACEQMRAD8AvFCEIAEIQgAQhCABCFgusgDKFyyVwG7XyXmzFG7nafJR3iaSdnJDtEuh3IWrXgi43LZSBoIQhAAhaucBvXNLXgbhfyXOdSMPidhVFvkdaFxR4mw2B7J8viuwORCrCorwdwcWuZlCELoICEIQAIQhAAhCEACEIQAIQhAAhCwgDDnWFyousru8+4L1r6nuG7v5paxevDGucToFnM2zF0vd0+bJdClq3ZtWYyAdXALWGtzC4NwqcxvHpZ5nZXEMG63enXYGqeWWcTobG/zVHicvrwo9olIlRqxctCQ90WLmIjNrH3jh4hMsUocARqDuSZVQ6W7ivbZjGCx5hedN7PsrPI8wlJvD1X9P4OOKpK2uI4rV7wBcoBXDXz65R71pq9VUoOTIUY6nY8qmqvr3dyga3G2NNswCzj2ICON2ttD9VSmJ4zLPM4hzg0HsgLI2rZjVcYuyRPWmlG5dEVbmFwbhd9DjBjNnaxk/6+PJImxdc50YDib7jdNMselu4qpVavgMQ1flz8SRpjViOscgcARqDuK3Sls7jBY/qXnT9B+ibAV6Fhq8cRTVSPeVE4uErMyhCFIGghCEACEIQAIQhAAhCEAYK86iXK0lehUdiM2oaPeo+Jq8Km5j4R1OxHVUuhVddIOL5Ii0HVye8QlsFTe2Vb1tTl7gsThYPFYzfkixm9FM8dl8GM0jW79dVcbNmGU8TXtFjoHaKB6MMD0zkKy6uAOjc3iCttiKKq0ZUn3qxXQlaSYsFuZiXsVBY5sjd4Nx3JjpNxCj8RpM12+PkvN4TlQqRmuaZb21JxGfCMUEkAf32814OdoXH+8VE4NEYzIwXydkt/8AZ28DkpDEX5WW5D7rS5njlUppxe1r/myFSpuLsIPSFimWJwvqfkk3ZDBzNK0d1xf3ld3SFV5pWsHFNfRbhOucjgpuR0dNDU+8ZipXlYYqjZhsEbHxi1rZwvVjczf7vTZUQBzS07iLJWhYWuc091/L+hV3pBhlqjWXfs/2OuEns4kJijS2z26OBBHMJ1wDExNE13f380tYjT3DhxXJsfiRindETodWo9H8TaUqEvqhcXC6UkWKhYBWVryvBCEIAEIQgAQhCABCFhAA46KDlkzFzlKV0lmH4KHebN81n85raYqC+pKoR7yCx6pyseeAVPU7TNUuPF1lY+21Zlgd43SbsJQ9ZO0niSoXo/SvqqM64uWyRdmyGHiKBvG32U6V40cWVjR4L2K1pAFqVmWZ44k/A6rmrmagqQxVlpweIH2XLWs7F+BXneZUtNWpHxv57lrSltFmmH3LxwGqxjEvdwBJXthLdHHvuAozHp7CQ8BbyULfhJdWdOdT6FSY9J1lXbgfsrn6PqDJA0+CpakZ1lYeY+YX0Hs7BkgYPAL0XAw0UIoqqrvJkmUuYtFkmv3O19/emMqJ2gh7LXd4NvcVHzajxcLLw38h9CVpoiKuPQHhv5JRxF3UzskHc4X5J1c3M0+I+SVNo6e7LrE4ao6OJjNFjJaoNFi4TVCSJrvBdqTuj3Ec8IaTqNPhdOK9JT1K5T2sCEISgCEIQAIQhAAsLKwUAR2Ku/K1Rte6zT8F2VbrzcrfK6jsTdoB4rEZxV1Tl5FjQjyK26Rqnshq7eivD7vDv7uCX9vJs0wb4qwui6itHf8Au5XmSU9GGTI+Jd5lhAIKygq7IxDY8zWN3MLlmbdruS78eZ2Gng7T36Ljj1A8QsZm8P8Acy8UifRfsI8cJPZfz+iW9pJrQvPG/wBUw0ZtHL4JR2vktAVRQV5U4krvkxL2Qgz1X/b6hfQdCy0bR4KjejanzTg+P1V7xCzRyXplJWgl4FPLmbrkxSLNE8eF/gutaSsuCOII+KWpHXBxfegTs7i3SG7QobGIOy8c1MUotmHA/JcmKR6u8QvM60dNvBlxB7/UXdg63q6h7D3nQK1AVS1HL1Vcw8TbzVx0cmZjT4BehYCpxMPF+BVVVabPdCEKacwQhCABCEIAFgrK85j2XcikbsrgQzdXvPP5qNxR+vIFSNMOyfH7KHxd/wD5PAfRec46Tlv1f7lrSXtFTbSPz1YHiVc2wNNlp28h8lS8/brPf9VfOy8OWnZyHyC3GXR04eKK+s7zZMIQhTzkcOM/+J3MfNRlP+Vql8SH4T+Sh6X8oWVzpe+i/D9yZQ+BnO7Rkw/5pI26ktFZO9boH+Lh8kgbfydiyz2HV8TFEx/A2Z6KoLvB/u9XOFVPRPD38la69KXIp2CwVlYKUBcLMssjef3+q58Sb+U8wu2uaRUG/fu5WXPiA7APivO8fDTUqLo2WlJ/C/ArfHxkqGOHc4K29nKjPAw+A+SqvbKO2qftgarNTt5D5LUZHPVhrdCLilaY1IQEK8IoIQhAAhC56urbGAXaAm10CpN7I97rnrz+G/kvI4rHx8x91412IMcwgEEnxH3UevUSpyfgzpGnK6ujngHYHMpexl/ZlPNMbPyt5JWxp34cnvXnmJ+KKLKl3srTDmZq3/svoDCGWhZyVK7LYK+Scyty5A4h13AH4FXLS4lG1jQSLgcR916BhZJUYrwK+dOTlexJoXD63i4j4j7o9bxcR8R91J1rqM4c+h7Vx/Df/wCpULSHs+9SM+Jxlrhcagje37qOpdx5rN51Zyg10ZIoxai7nPiXzsq46QZNLclY2Kb28iq82zhzyMbxIA5ncs7g/wDuIly/4hk6KouxdWUkTYOjdSx2lyg+BB+qbvW0fH5L0XXHqVnCn0O1YK4/W0fH5I9ax8fMJdceocOfQ4MWH4zTxA+ZXhXN/Dd7l64lM172lp8Ctaodh/JYjNI+/qffcTqd0o3EHbKPse5T3RdU3iA/u5Re1UV4l19HcLomh7rdW7VliPylWHo9UXClFjMVBuWxZCLqOqcehjaXPcGtAJJJFgBvK6aKsZNGyRmrHC7TxB3FadST5EOUJRV2jpQhCcMBQ21zCaKe35g0kcxqplc9dFmje097XD4hI+R0pS0zT8UUfhHpFXKWda5lh3JpwHB+qnzGq64hrh1WYHXTUjfpZK+y0vV1obuuSD7iV0bPRthxeqzdkNbIf9i0rK4uU+JUjqaSinY1GIopznZ2srlq/pHL6JP2hdaF/vRifSFSg9W12gABPE8OSgMa2zpnxFoOpVJOjVnVjaLsVMGop3Zw4JgGeIS+lCEuc7sEtFrG17EqROAu/wA9v+zfuq+qpw91xusvCy1EMPUavxGvDYvsPgNdKMtXNFj+onf5zf8AZv3WDgb/APOb/s37qug2+5dMNKO/4Jzw81/6P+xJjljf4vvzH1uz7z/+5ttP1N4807+toomXe9o3Aa6nTeqVawcAvavkkmN3veO4AGw4KDiMJUqtXm2t+ZFxeV1Elw3f+xaUuPwuNzI37BJu01XHNPExkgGZzRm4eKVBhv8Azl/2W0WFNDg7M8kcSCuFHK40p69TbInq7FOycUl9R+bgMg0FcPi37rPqWb/O82pPawcAt2sHAKdw5r8bLL1b/Wxt9Sz/AOd5tWPU9R/nebUrNYOC9AwcAl0z+Zierl8335j5s3RSRvkMk/X3DbDTs6+CaZh2Xciq82OqGxvmLiAMoufepfENv6W5YH6DeeKpcWpOpKybexS4ulw6um5rtCPwTyKX8LrHMiaA7kOA4LoxbbCldG4B3coLC6gPa4jdfRdMrp1KcXqTR3wemda3gc23GNSGEszaOsDr4qztgNozLHHH3MY1o9wAVM7WvzSRs4uHkrX6K6SzbrXYVWhdlfmkveKK5IsxCEKUVILBWVgoAorEG9TibxwmcByJuuLbtzoq17mEt6yNhcR330PyUz0jRGPEXO7jkcPO6j+kOK/okn7mFpPI/wD1Z+vFLGxv+JNG0oyTlCUuUofoKcVG998rcxtc2AJ0XnHFm3AE8NFe+yVDFHRwMIbmex5At2iLHN81G7FbIehmZ0wZ25MkN9eyXHKNVb8CJUesYaJe6je+23cU5UU72OyvBa6wNvA7lqyK6tLa7ZA1OMRs/KySNjnuHcGaG3yWk9XgsNTLSzUxYyLs9fdz3PcN4dbVNcLd9i5pZk2oxp09XsptLuK6hhNuyOXiuh1M9upa4BWL0cw0/ps/UduAF/Ulw1y2Ydx133C5MQ6Q6uGuljf1T6dsuUxmNoOTwdvumuEUlqHvMcVOtOnRjG0Vfe97fyIg/oW4cFZu2+y8VS2kkp2iN8pIcRp2C2+o8FwYvTYZh0kFM+m68lrTPM5xzNvpduvvsmuha93sJDOXUjFU6d5NNtdLcxFBWwKfMe2IpxLTOgzCGbRzb67wQWnu0XvWbPYNBVsp5PSOscB2usdkbf8ALmPE2Tez9WNecqVtEG9r/wA+RX7Vs144hNe1mzdJTVkEdpjDI0FzGHtl2a2jjuumOk2MpnydW6kbHFlBZJ1pM1+/OLpqwzezY2rnEYqMlHZq/MraMEua1oLnO/K0ak8luRYkHQg6jgU+7I4UyDE6iNmrWA5L6kAk6XUdhOyEUjqmqq3P6lhe5rGuLb3Lt5G/cjs10t+tzm82tKV1dbW6u4p58x6sZiXC5a3eR7lzNwSEguyHKDYu1tm4X4q1diosPeyaSkY9jy0h7XnO4C2hBO4FRWDOjxBzaWdrWRxEljWuyF1tCTxKTs8Faz3ZGli3OU5TpL2efUQW4JTn9I+JU9huy5/LARk7BdfQtDhe5vwCZavAqOISiWkkiykiOSNznBzf0u1Op4pPMpDTYnv77LnOHDe+5Iw8o1k5U1pa6WE/GgXVrWftzX5gkK8+jilywAqiacZ6154aL6K2Np8tO3l9lZ0laCM5jZaqzGBCELqQwWCsoQBVPS/TkTQP7iwj3tKisXjjlo6J8rsjGytD32vZhGunuTZ0uUpdTwv4PsfeEvRQNkwWfvcyzr79x+ypMwWmrTqLul+pqMNJSw9Fvq4+Zvju2FL6Thpp5CYYcwlNiOw6wOnILp2z27p5XUbaaTsNla+ZwBFmi1tPP3KsEKfxGXsMkw8XF7+ymvP/ACWxi3SBRsqaWeJxmDWuimABDgw2IcL+I3eKj692BS1D6uSZ7i7tOpwHDM/xVb3QjisZ6jopJRlJdzs+avezLJ2N2poWVNRNI5tM0uPUw20DLNA3aX0J960rKXAjUOqH1D5LuLzEA7V176nvCrtq9WpnGa7gqZNSlNyUpK+zSfcO2OdIRlqaZ9OwsggddrDYF9xlPIW3KWxiqwjEXRTyzuie1oD47EOIH6Sq3C3CZxpd4lTKaLjFQbjZWuudvEsCp2zp5auna0mKjhbYPIvmcCLG3cLDzUZtPikFRiTJWP8AwbRh0ljpYknRKoW4TZVpPzuEMso03eN/hcfP9yyq3a6hNbTvzZ4gwNMlvyPa67SQeP0XrFi2GRVz6n0h7nyDtbywAbgqzC3ajtMuhFlk1G1k3yt9SwsH2go2V9XO+WzXkCPQ9oWNz4LGzm0VK6Oopp35Gvc/I/cHRkm3IpBC3Cb2iS++oSyqk093vb8rFhbNz4ZRCcR1Be92hc69iANA23clrZ2OmdUl1RI+MXJiINmEk/q8lChbhNeIk2nbkJHLoQjJan7Vt+/YsmmxmCkjl6yq9KuSYmaOLf8AiPBVxWydl53XubcLm9lloC5MYlywuPgU2dV1WkwpYWOGjJp3b5kBspHnqXHi+3wX0pgkWWFg8F899HFLmlYeLiV9G0bLMaPBXEdkjHVpaptnuhCE45AsFZWCgBX6SKfNh8pH6S13uBCUNjJGPoaprpIwMr2taXNBuBe9jv3qxtoMPM9NNECAXsLQTuBK+bNoNkamnkLXyNdbvAKhYrD8dJfmW+FxVOOGdKb31JoM44ozjior1VN+/wAij1VN+/yKfwWaFekVL5SUzhZDwor1VN+/yKPVU37/ACKOCw/1HS+UmGvHFejZBxUH6rm/f5I9WTfv8im8BjX6Q0n+EYA8cQtw8cQl31bN+8/BHq2f+Q/ApvZ31GPP6fyjMJBxC2bIOISx6un/AJD5o9Xz/wAh+CTsr6iPPqfQahIOIW4kHEJS9Xz/AMh+BWfQJ/5D8E3sj6jfXtPoN7ZBxC3Eg4hJvoNR/IVn0Ko/kPwR2R9Rnrun0HQSN4hbiVvEJI9DqP5D8Fn0Sp/kPwSdjl1G+uqfQeBIOIURtTVAQOsRuS96JU/yn4Lzlw2Z/wCd5I4JY4Rxd7nGrm0JxcUiwOiuj7bOX0V7sFgFUvRTRa3tuH0VuKxM23dghCECAhCEAYLUtYvsXFO7M4JmQgBI9msHAI9msHAJ3QgBI9msHAI9msHAJ3QgBI9msHBHs1g4J3QgBI9msHBHs1g4J3QgBI9msHAI9msHAJ3QgBI9msHAI9msHBO6EAJHs1g4fNHs1g4J3QgBI9msHBHs1g4BO6EAJHs1g4I9msHBO6CgCGwTZ1lMOyplYCygAQhCAP/Z"/>
          <p:cNvSpPr>
            <a:spLocks noChangeAspect="1" noChangeArrowheads="1"/>
          </p:cNvSpPr>
          <p:nvPr/>
        </p:nvSpPr>
        <p:spPr bwMode="auto">
          <a:xfrm>
            <a:off x="155575" y="-846138"/>
            <a:ext cx="1905000" cy="176212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145414" name="Picture 6" descr="http://t0.gstatic.com/images?q=tbn:ANd9GcQDRUnxDfNcjo1AJucA3PCUt7bNHHy3udLAynXQr7qOJDeM42Q&amp;t=1&amp;usg=__Uc0o8XLWyFw4hG308A0Omz1qi-I="/>
          <p:cNvPicPr>
            <a:picLocks noChangeAspect="1" noChangeArrowheads="1"/>
          </p:cNvPicPr>
          <p:nvPr/>
        </p:nvPicPr>
        <p:blipFill>
          <a:blip r:embed="rId3" cstate="print"/>
          <a:srcRect/>
          <a:stretch>
            <a:fillRect/>
          </a:stretch>
        </p:blipFill>
        <p:spPr bwMode="auto">
          <a:xfrm>
            <a:off x="7308304" y="5301208"/>
            <a:ext cx="1683271" cy="1120141"/>
          </a:xfrm>
          <a:prstGeom prst="rect">
            <a:avLst/>
          </a:prstGeom>
          <a:noFill/>
        </p:spPr>
      </p:pic>
      <p:sp>
        <p:nvSpPr>
          <p:cNvPr id="23"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Tree>
    <p:extLst>
      <p:ext uri="{BB962C8B-B14F-4D97-AF65-F5344CB8AC3E}">
        <p14:creationId xmlns:p14="http://schemas.microsoft.com/office/powerpoint/2010/main" val="326151879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79512" y="168119"/>
            <a:ext cx="8738492" cy="452569"/>
          </a:xfrm>
        </p:spPr>
        <p:txBody>
          <a:bodyPr>
            <a:noAutofit/>
          </a:bodyPr>
          <a:lstStyle/>
          <a:p>
            <a:r>
              <a:rPr lang="en-GB" sz="1600" dirty="0"/>
              <a:t>LO1 - </a:t>
            </a:r>
            <a:r>
              <a:rPr lang="en-GB" sz="1800" dirty="0"/>
              <a:t>Know the range of different businesses and their ownership - </a:t>
            </a:r>
            <a:r>
              <a:rPr lang="en-GB" sz="1800" dirty="0" smtClean="0"/>
              <a:t>Purpose</a:t>
            </a:r>
            <a:endParaRPr lang="en-GB" sz="1800" b="1" dirty="0" smtClean="0"/>
          </a:p>
        </p:txBody>
      </p:sp>
      <p:sp>
        <p:nvSpPr>
          <p:cNvPr id="3" name="Content Placeholder 2"/>
          <p:cNvSpPr>
            <a:spLocks noGrp="1"/>
          </p:cNvSpPr>
          <p:nvPr>
            <p:ph idx="1"/>
          </p:nvPr>
        </p:nvSpPr>
        <p:spPr>
          <a:xfrm>
            <a:off x="251520" y="692696"/>
            <a:ext cx="8640960" cy="5400600"/>
          </a:xfrm>
        </p:spPr>
        <p:txBody>
          <a:bodyPr rtlCol="0">
            <a:noAutofit/>
          </a:bodyPr>
          <a:lstStyle/>
          <a:p>
            <a:pPr marL="0" indent="0" fontAlgn="auto">
              <a:spcBef>
                <a:spcPts val="0"/>
              </a:spcBef>
              <a:spcAft>
                <a:spcPts val="1200"/>
              </a:spcAft>
              <a:buNone/>
              <a:defRPr/>
            </a:pPr>
            <a:r>
              <a:rPr lang="en-GB" sz="1900" dirty="0" smtClean="0"/>
              <a:t>The purpose of every business is not just to make money though money drives their growth and recognition. Some people see this as their aim, to make money, to grow, and make money, to help others, and make money, to make better goods, to make money. Business purpose if the overriding aim of a company. For instance schools are a business, they are there to educate, money allows them to do this. Hospitals are there to heal, money allows them to keep the doors open.</a:t>
            </a:r>
          </a:p>
          <a:p>
            <a:pPr marL="0" indent="0" fontAlgn="auto">
              <a:spcBef>
                <a:spcPts val="0"/>
              </a:spcBef>
              <a:spcAft>
                <a:spcPts val="1200"/>
              </a:spcAft>
              <a:buNone/>
              <a:defRPr/>
            </a:pPr>
            <a:r>
              <a:rPr lang="en-GB" sz="1900" b="1" dirty="0" smtClean="0"/>
              <a:t>Task 5 (P1.5) </a:t>
            </a:r>
            <a:r>
              <a:rPr lang="en-GB" sz="1900" dirty="0" smtClean="0"/>
              <a:t>– Explain in your own words the term </a:t>
            </a:r>
            <a:r>
              <a:rPr lang="en-GB" sz="1900" b="1" dirty="0" smtClean="0"/>
              <a:t>‘Business Purpose’</a:t>
            </a:r>
          </a:p>
          <a:p>
            <a:pPr marL="0" indent="0">
              <a:spcAft>
                <a:spcPts val="1200"/>
              </a:spcAft>
              <a:buNone/>
              <a:defRPr/>
            </a:pPr>
            <a:r>
              <a:rPr lang="en-GB" sz="1900" b="1" dirty="0" smtClean="0"/>
              <a:t>Task </a:t>
            </a:r>
            <a:r>
              <a:rPr lang="en-GB" sz="1900" b="1" dirty="0"/>
              <a:t>6</a:t>
            </a:r>
            <a:r>
              <a:rPr lang="en-GB" sz="1900" b="1" dirty="0" smtClean="0"/>
              <a:t> (P1.6) </a:t>
            </a:r>
            <a:r>
              <a:rPr lang="en-GB" sz="1900" dirty="0" smtClean="0"/>
              <a:t>- Explain the </a:t>
            </a:r>
            <a:r>
              <a:rPr lang="en-GB" sz="1900" b="1" dirty="0" smtClean="0"/>
              <a:t>different business purposes</a:t>
            </a:r>
            <a:r>
              <a:rPr lang="en-GB" sz="1900" dirty="0" smtClean="0"/>
              <a:t>  (give </a:t>
            </a:r>
            <a:r>
              <a:rPr lang="en-GB" sz="1900" b="1" dirty="0" smtClean="0"/>
              <a:t>examples</a:t>
            </a:r>
            <a:r>
              <a:rPr lang="en-GB" sz="1900" dirty="0" smtClean="0"/>
              <a:t>) - Click on the </a:t>
            </a:r>
            <a:r>
              <a:rPr lang="en-GB" sz="1900" b="1" dirty="0" smtClean="0"/>
              <a:t>links </a:t>
            </a:r>
            <a:r>
              <a:rPr lang="en-GB" sz="1900" dirty="0" smtClean="0"/>
              <a:t>below for additional information </a:t>
            </a:r>
          </a:p>
          <a:p>
            <a:pPr marL="0" indent="0" fontAlgn="auto">
              <a:spcBef>
                <a:spcPts val="0"/>
              </a:spcBef>
              <a:spcAft>
                <a:spcPts val="1200"/>
              </a:spcAft>
              <a:buNone/>
              <a:defRPr/>
            </a:pPr>
            <a:endParaRPr lang="en-GB" sz="3600" dirty="0" smtClean="0"/>
          </a:p>
          <a:p>
            <a:pPr marL="0" indent="0" fontAlgn="auto">
              <a:spcBef>
                <a:spcPts val="0"/>
              </a:spcBef>
              <a:spcAft>
                <a:spcPts val="1200"/>
              </a:spcAft>
              <a:buNone/>
              <a:defRPr/>
            </a:pPr>
            <a:endParaRPr lang="en-GB" sz="1900" dirty="0" smtClean="0"/>
          </a:p>
          <a:p>
            <a:pPr marL="0" indent="0">
              <a:spcAft>
                <a:spcPts val="1200"/>
              </a:spcAft>
              <a:buNone/>
              <a:defRPr/>
            </a:pPr>
            <a:r>
              <a:rPr lang="en-GB" sz="1900" b="1" dirty="0" smtClean="0"/>
              <a:t>Task 7 - M1.2 </a:t>
            </a:r>
            <a:r>
              <a:rPr lang="en-GB" sz="1900" dirty="0" smtClean="0"/>
              <a:t>- Show evidence of the </a:t>
            </a:r>
            <a:r>
              <a:rPr lang="en-GB" sz="1900" b="1" dirty="0" smtClean="0"/>
              <a:t>business purposes </a:t>
            </a:r>
            <a:r>
              <a:rPr lang="en-GB" sz="1900" dirty="0" smtClean="0"/>
              <a:t>that your </a:t>
            </a:r>
            <a:r>
              <a:rPr lang="en-GB" sz="1900" b="1" u="sng" dirty="0" smtClean="0"/>
              <a:t>2</a:t>
            </a:r>
            <a:r>
              <a:rPr lang="en-GB" sz="1900" dirty="0" smtClean="0"/>
              <a:t> chosen businesses focus on (</a:t>
            </a:r>
            <a:r>
              <a:rPr lang="en-GB" sz="1900" b="1" dirty="0" smtClean="0"/>
              <a:t>justify your arguments</a:t>
            </a:r>
            <a:r>
              <a:rPr lang="en-GB" sz="1900" dirty="0" smtClean="0"/>
              <a:t>)</a:t>
            </a:r>
            <a:endParaRPr lang="en-GB" sz="1900" dirty="0"/>
          </a:p>
        </p:txBody>
      </p:sp>
      <p:graphicFrame>
        <p:nvGraphicFramePr>
          <p:cNvPr id="5" name="Table 4"/>
          <p:cNvGraphicFramePr>
            <a:graphicFrameLocks noGrp="1"/>
          </p:cNvGraphicFramePr>
          <p:nvPr>
            <p:extLst>
              <p:ext uri="{D42A27DB-BD31-4B8C-83A1-F6EECF244321}">
                <p14:modId xmlns:p14="http://schemas.microsoft.com/office/powerpoint/2010/main" val="69737653"/>
              </p:ext>
            </p:extLst>
          </p:nvPr>
        </p:nvGraphicFramePr>
        <p:xfrm>
          <a:off x="226743" y="4242792"/>
          <a:ext cx="8712965" cy="914400"/>
        </p:xfrm>
        <a:graphic>
          <a:graphicData uri="http://schemas.openxmlformats.org/drawingml/2006/table">
            <a:tbl>
              <a:tblPr firstRow="1" bandRow="1">
                <a:tableStyleId>{5C22544A-7EE6-4342-B048-85BDC9FD1C3A}</a:tableStyleId>
              </a:tblPr>
              <a:tblGrid>
                <a:gridCol w="1742593"/>
                <a:gridCol w="2073830"/>
                <a:gridCol w="2376264"/>
                <a:gridCol w="1152128"/>
                <a:gridCol w="1368150"/>
              </a:tblGrid>
              <a:tr h="27280">
                <a:tc>
                  <a:txBody>
                    <a:bodyPr/>
                    <a:lstStyle/>
                    <a:p>
                      <a:pPr algn="ctr">
                        <a:spcAft>
                          <a:spcPts val="0"/>
                        </a:spcAft>
                      </a:pPr>
                      <a:r>
                        <a:rPr lang="en-US" sz="1800" b="1" kern="1200" dirty="0">
                          <a:solidFill>
                            <a:srgbClr val="000000"/>
                          </a:solidFill>
                          <a:latin typeface="Calibri"/>
                          <a:ea typeface="Times New Roman"/>
                          <a:cs typeface="Calibri"/>
                          <a:hlinkClick r:id="rId3" action="ppaction://hlinksldjump"/>
                        </a:rPr>
                        <a:t>Make a Profit</a:t>
                      </a:r>
                      <a:endParaRPr lang="en-GB" sz="1800" b="1" dirty="0">
                        <a:latin typeface="Times New Roman"/>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US" sz="1800" b="1" kern="1200" dirty="0">
                          <a:solidFill>
                            <a:srgbClr val="000000"/>
                          </a:solidFill>
                          <a:latin typeface="Calibri"/>
                          <a:ea typeface="Times New Roman"/>
                          <a:cs typeface="Calibri"/>
                          <a:hlinkClick r:id="rId4" action="ppaction://hlinksldjump"/>
                        </a:rPr>
                        <a:t>Supply of products and/or services</a:t>
                      </a:r>
                      <a:endParaRPr lang="en-GB" sz="1800" b="1" dirty="0">
                        <a:latin typeface="Times New Roman"/>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US" sz="1800" b="1" kern="1200" dirty="0">
                          <a:solidFill>
                            <a:srgbClr val="000000"/>
                          </a:solidFill>
                          <a:latin typeface="Calibri"/>
                          <a:ea typeface="Times New Roman"/>
                          <a:cs typeface="Calibri"/>
                          <a:hlinkClick r:id="rId4" action="ppaction://hlinksldjump"/>
                        </a:rPr>
                        <a:t>Free Goods or Service</a:t>
                      </a:r>
                      <a:endParaRPr lang="en-GB" sz="1800" b="1" dirty="0">
                        <a:latin typeface="Times New Roman"/>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US" sz="1800" b="1" kern="1200" dirty="0">
                          <a:solidFill>
                            <a:srgbClr val="000000"/>
                          </a:solidFill>
                          <a:latin typeface="Calibri"/>
                          <a:ea typeface="Times New Roman"/>
                          <a:cs typeface="Calibri"/>
                          <a:hlinkClick r:id="rId3" action="ppaction://hlinksldjump"/>
                        </a:rPr>
                        <a:t>At Cost</a:t>
                      </a:r>
                      <a:endParaRPr lang="en-GB" sz="1800" b="1" dirty="0">
                        <a:latin typeface="Times New Roman"/>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US" sz="1800" b="1" kern="1200" dirty="0">
                          <a:solidFill>
                            <a:srgbClr val="000000"/>
                          </a:solidFill>
                          <a:latin typeface="Calibri"/>
                          <a:ea typeface="Times New Roman"/>
                          <a:cs typeface="Calibri"/>
                          <a:hlinkClick r:id="rId5" action="ppaction://hlinksldjump"/>
                        </a:rPr>
                        <a:t>Below Cost</a:t>
                      </a:r>
                      <a:endParaRPr lang="en-GB" sz="1800" b="1" dirty="0">
                        <a:latin typeface="Times New Roman"/>
                        <a:ea typeface="Times New Roman"/>
                      </a:endParaRPr>
                    </a:p>
                  </a:txBody>
                  <a:tcPr marL="68580" marR="68580" marT="0" marB="0" anchor="ctr">
                    <a:solidFill>
                      <a:schemeClr val="tx2">
                        <a:lumMod val="20000"/>
                        <a:lumOff val="80000"/>
                      </a:schemeClr>
                    </a:solidFill>
                  </a:tcPr>
                </a:tc>
              </a:tr>
              <a:tr h="0">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5" action="ppaction://hlinksldjump"/>
                        </a:rPr>
                        <a:t>Difference</a:t>
                      </a:r>
                      <a:r>
                        <a:rPr lang="en-GB" sz="1800" b="1" baseline="0" dirty="0" smtClean="0">
                          <a:solidFill>
                            <a:schemeClr val="tx1"/>
                          </a:solidFill>
                          <a:latin typeface="Calibri" pitchFamily="34" charset="0"/>
                          <a:cs typeface="Calibri" pitchFamily="34" charset="0"/>
                          <a:hlinkClick r:id="rId5" action="ppaction://hlinksldjump"/>
                        </a:rPr>
                        <a:t> between profit and not-for-profit organisations</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35136737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0960" cy="5328592"/>
          </a:xfrm>
        </p:spPr>
        <p:txBody>
          <a:bodyPr rtlCol="0">
            <a:noAutofit/>
          </a:bodyPr>
          <a:lstStyle/>
          <a:p>
            <a:pPr marL="0" indent="0" fontAlgn="auto">
              <a:spcBef>
                <a:spcPts val="0"/>
              </a:spcBef>
              <a:spcAft>
                <a:spcPts val="1200"/>
              </a:spcAft>
              <a:buNone/>
              <a:defRPr/>
            </a:pPr>
            <a:r>
              <a:rPr lang="en-GB" sz="2000" dirty="0" smtClean="0"/>
              <a:t>Businesses operate for different reasons, not all exist to make a </a:t>
            </a:r>
            <a:r>
              <a:rPr lang="en-GB" sz="2000" b="1" dirty="0" smtClean="0"/>
              <a:t>PROFIT</a:t>
            </a:r>
            <a:r>
              <a:rPr lang="en-GB" sz="2000" dirty="0" smtClean="0"/>
              <a:t>, although that is generally what we think of when considering why businesses exist.</a:t>
            </a:r>
            <a:endParaRPr lang="en-GB" sz="2000" dirty="0"/>
          </a:p>
          <a:p>
            <a:pPr marL="0" indent="0" fontAlgn="auto">
              <a:spcBef>
                <a:spcPts val="0"/>
              </a:spcBef>
              <a:spcAft>
                <a:spcPts val="1200"/>
              </a:spcAft>
              <a:buNone/>
              <a:defRPr/>
            </a:pPr>
            <a:endParaRPr lang="en-GB" sz="2000" dirty="0" smtClean="0"/>
          </a:p>
          <a:p>
            <a:pPr marL="0" indent="0" fontAlgn="auto">
              <a:spcBef>
                <a:spcPts val="0"/>
              </a:spcBef>
              <a:spcAft>
                <a:spcPts val="1200"/>
              </a:spcAft>
              <a:buNone/>
              <a:defRPr/>
            </a:pPr>
            <a:endParaRPr lang="en-GB" sz="2000" dirty="0"/>
          </a:p>
          <a:p>
            <a:pPr marL="0" indent="0" fontAlgn="auto">
              <a:spcBef>
                <a:spcPts val="0"/>
              </a:spcBef>
              <a:spcAft>
                <a:spcPts val="1200"/>
              </a:spcAft>
              <a:buNone/>
              <a:defRPr/>
            </a:pPr>
            <a:endParaRPr lang="en-GB" sz="2000" dirty="0" smtClean="0"/>
          </a:p>
          <a:p>
            <a:pPr marL="0" indent="0" fontAlgn="auto">
              <a:spcBef>
                <a:spcPts val="0"/>
              </a:spcBef>
              <a:spcAft>
                <a:spcPts val="1200"/>
              </a:spcAft>
              <a:buNone/>
              <a:defRPr/>
            </a:pPr>
            <a:endParaRPr lang="en-GB" sz="2000" dirty="0"/>
          </a:p>
          <a:p>
            <a:pPr marL="0" indent="0" fontAlgn="auto">
              <a:spcBef>
                <a:spcPts val="0"/>
              </a:spcBef>
              <a:spcAft>
                <a:spcPts val="1200"/>
              </a:spcAft>
              <a:buNone/>
              <a:defRPr/>
            </a:pPr>
            <a:endParaRPr lang="en-US" sz="700" b="1" dirty="0" smtClean="0"/>
          </a:p>
          <a:p>
            <a:pPr marL="0" indent="0" fontAlgn="auto">
              <a:spcBef>
                <a:spcPts val="0"/>
              </a:spcBef>
              <a:spcAft>
                <a:spcPts val="1200"/>
              </a:spcAft>
              <a:buNone/>
              <a:defRPr/>
            </a:pPr>
            <a:r>
              <a:rPr lang="en-US" sz="2000" b="1" dirty="0" smtClean="0"/>
              <a:t>At </a:t>
            </a:r>
            <a:r>
              <a:rPr lang="en-US" sz="2000" b="1" dirty="0"/>
              <a:t>costs </a:t>
            </a:r>
            <a:r>
              <a:rPr lang="en-US" sz="2000" dirty="0"/>
              <a:t>– Businesses that sell products or service </a:t>
            </a:r>
            <a:r>
              <a:rPr lang="en-GB" sz="2000" dirty="0"/>
              <a:t>at the original price paid, as opposed to the retail price.</a:t>
            </a:r>
            <a:endParaRPr lang="en-US" sz="2000" dirty="0"/>
          </a:p>
          <a:p>
            <a:pPr marL="457200" indent="-457200">
              <a:spcAft>
                <a:spcPts val="1200"/>
              </a:spcAft>
              <a:defRPr/>
            </a:pPr>
            <a:r>
              <a:rPr lang="en-US" sz="2000" dirty="0"/>
              <a:t>Products or services sold during the </a:t>
            </a:r>
            <a:r>
              <a:rPr lang="en-US" sz="2000" b="1" u="sng" dirty="0"/>
              <a:t>end of sale</a:t>
            </a:r>
            <a:r>
              <a:rPr lang="en-US" sz="2000" dirty="0"/>
              <a:t> periods, due to end of line stock or new launches. Businesses are willing to get rid of the stock at cost so that inventory is reduced / assets are reduced for loss-leaders</a:t>
            </a:r>
          </a:p>
          <a:p>
            <a:pPr marL="0" indent="0" fontAlgn="auto">
              <a:spcBef>
                <a:spcPts val="0"/>
              </a:spcBef>
              <a:spcAft>
                <a:spcPts val="1200"/>
              </a:spcAft>
              <a:buNone/>
              <a:defRPr/>
            </a:pPr>
            <a:endParaRPr lang="en-GB" sz="2000" dirty="0" smtClean="0"/>
          </a:p>
        </p:txBody>
      </p:sp>
      <p:graphicFrame>
        <p:nvGraphicFramePr>
          <p:cNvPr id="4" name="Table 3"/>
          <p:cNvGraphicFramePr>
            <a:graphicFrameLocks noGrp="1"/>
          </p:cNvGraphicFramePr>
          <p:nvPr>
            <p:extLst>
              <p:ext uri="{D42A27DB-BD31-4B8C-83A1-F6EECF244321}">
                <p14:modId xmlns:p14="http://schemas.microsoft.com/office/powerpoint/2010/main" val="2500242183"/>
              </p:ext>
            </p:extLst>
          </p:nvPr>
        </p:nvGraphicFramePr>
        <p:xfrm>
          <a:off x="251520" y="1844824"/>
          <a:ext cx="8640960" cy="1986280"/>
        </p:xfrm>
        <a:graphic>
          <a:graphicData uri="http://schemas.openxmlformats.org/drawingml/2006/table">
            <a:tbl>
              <a:tblPr firstRow="1" bandRow="1">
                <a:tableStyleId>{5C22544A-7EE6-4342-B048-85BDC9FD1C3A}</a:tableStyleId>
              </a:tblPr>
              <a:tblGrid>
                <a:gridCol w="3096344"/>
                <a:gridCol w="5544616"/>
              </a:tblGrid>
              <a:tr h="370840">
                <a:tc>
                  <a:txBody>
                    <a:bodyPr/>
                    <a:lstStyle/>
                    <a:p>
                      <a:pPr algn="ctr"/>
                      <a:r>
                        <a:rPr lang="en-GB" sz="1800" b="1" dirty="0" smtClean="0">
                          <a:solidFill>
                            <a:schemeClr val="tx1"/>
                          </a:solidFill>
                          <a:latin typeface="Calibri" pitchFamily="34" charset="0"/>
                          <a:cs typeface="Calibri" pitchFamily="34" charset="0"/>
                        </a:rPr>
                        <a:t>Profit</a:t>
                      </a:r>
                      <a:endParaRPr lang="en-GB" sz="1800" b="1" dirty="0">
                        <a:solidFill>
                          <a:schemeClr val="tx1"/>
                        </a:solidFill>
                        <a:latin typeface="Calibri" pitchFamily="34" charset="0"/>
                        <a:cs typeface="Calibri" pitchFamily="34" charset="0"/>
                      </a:endParaRPr>
                    </a:p>
                  </a:txBody>
                  <a:tcPr/>
                </a:tc>
                <a:tc>
                  <a:txBody>
                    <a:bodyPr/>
                    <a:lstStyle/>
                    <a:p>
                      <a:pPr algn="ctr"/>
                      <a:r>
                        <a:rPr lang="en-GB" sz="1800" b="1" dirty="0" smtClean="0">
                          <a:solidFill>
                            <a:schemeClr val="tx1"/>
                          </a:solidFill>
                          <a:latin typeface="Calibri" pitchFamily="34" charset="0"/>
                          <a:cs typeface="Calibri" pitchFamily="34" charset="0"/>
                        </a:rPr>
                        <a:t>Non-Profit</a:t>
                      </a:r>
                      <a:endParaRPr lang="en-GB" sz="1800" b="1" dirty="0">
                        <a:solidFill>
                          <a:schemeClr val="tx1"/>
                        </a:solidFill>
                        <a:latin typeface="Calibri" pitchFamily="34" charset="0"/>
                        <a:cs typeface="Calibri" pitchFamily="34" charset="0"/>
                      </a:endParaRPr>
                    </a:p>
                  </a:txBody>
                  <a:tcPr/>
                </a:tc>
              </a:tr>
              <a:tr h="370840">
                <a:tc>
                  <a:txBody>
                    <a:bodyPr/>
                    <a:lstStyle/>
                    <a:p>
                      <a:pPr marL="342900" indent="-342900">
                        <a:buFont typeface="Arial" pitchFamily="34" charset="0"/>
                        <a:buChar char="•"/>
                      </a:pPr>
                      <a:r>
                        <a:rPr lang="en-GB" sz="2000" b="1" dirty="0" smtClean="0">
                          <a:solidFill>
                            <a:schemeClr val="tx1"/>
                          </a:solidFill>
                          <a:latin typeface="Calibri" pitchFamily="34" charset="0"/>
                          <a:cs typeface="Calibri" pitchFamily="34" charset="0"/>
                        </a:rPr>
                        <a:t>Offering goods and services </a:t>
                      </a:r>
                      <a:endParaRPr lang="en-GB" sz="2000" b="1" dirty="0">
                        <a:solidFill>
                          <a:schemeClr val="tx1"/>
                        </a:solidFill>
                        <a:latin typeface="Calibri" pitchFamily="34" charset="0"/>
                        <a:cs typeface="Calibri" pitchFamily="34" charset="0"/>
                      </a:endParaRPr>
                    </a:p>
                  </a:txBody>
                  <a:tcPr/>
                </a:tc>
                <a:tc>
                  <a:txBody>
                    <a:bodyPr/>
                    <a:lstStyle/>
                    <a:p>
                      <a:pPr marL="342900" indent="-342900">
                        <a:buFont typeface="Arial" pitchFamily="34" charset="0"/>
                        <a:buChar char="•"/>
                      </a:pPr>
                      <a:r>
                        <a:rPr lang="en-GB" sz="2000" b="1" dirty="0" smtClean="0">
                          <a:solidFill>
                            <a:schemeClr val="tx1"/>
                          </a:solidFill>
                          <a:latin typeface="Calibri" pitchFamily="34" charset="0"/>
                          <a:cs typeface="Calibri" pitchFamily="34" charset="0"/>
                        </a:rPr>
                        <a:t>Companies could be subsidised and sell goods or offer services at:</a:t>
                      </a:r>
                    </a:p>
                    <a:p>
                      <a:pPr marL="800100" lvl="1" indent="-342900">
                        <a:buFont typeface="Arial" pitchFamily="34" charset="0"/>
                        <a:buChar char="•"/>
                      </a:pPr>
                      <a:r>
                        <a:rPr lang="en-GB" sz="2000" b="1" dirty="0" smtClean="0">
                          <a:solidFill>
                            <a:schemeClr val="tx1"/>
                          </a:solidFill>
                          <a:latin typeface="Calibri" pitchFamily="34" charset="0"/>
                          <a:cs typeface="Calibri" pitchFamily="34" charset="0"/>
                        </a:rPr>
                        <a:t>Cost</a:t>
                      </a:r>
                    </a:p>
                    <a:p>
                      <a:pPr marL="800100" lvl="1" indent="-342900">
                        <a:buFont typeface="Arial" pitchFamily="34" charset="0"/>
                        <a:buChar char="•"/>
                      </a:pPr>
                      <a:r>
                        <a:rPr lang="en-GB" sz="2000" b="1" dirty="0" smtClean="0">
                          <a:solidFill>
                            <a:schemeClr val="tx1"/>
                          </a:solidFill>
                          <a:latin typeface="Calibri" pitchFamily="34" charset="0"/>
                          <a:cs typeface="Calibri" pitchFamily="34" charset="0"/>
                        </a:rPr>
                        <a:t>Below Cost Price</a:t>
                      </a:r>
                    </a:p>
                    <a:p>
                      <a:pPr marL="342900" indent="-342900">
                        <a:buFont typeface="Arial" pitchFamily="34" charset="0"/>
                        <a:buChar char="•"/>
                      </a:pPr>
                      <a:r>
                        <a:rPr lang="en-GB" sz="2000" b="1" dirty="0" smtClean="0">
                          <a:solidFill>
                            <a:schemeClr val="tx1"/>
                          </a:solidFill>
                          <a:latin typeface="Calibri" pitchFamily="34" charset="0"/>
                          <a:cs typeface="Calibri" pitchFamily="34" charset="0"/>
                        </a:rPr>
                        <a:t>Voluntary or charity – Free Goods</a:t>
                      </a:r>
                      <a:r>
                        <a:rPr lang="en-GB" sz="2000" b="1" baseline="0" dirty="0" smtClean="0">
                          <a:solidFill>
                            <a:schemeClr val="tx1"/>
                          </a:solidFill>
                          <a:latin typeface="Calibri" pitchFamily="34" charset="0"/>
                          <a:cs typeface="Calibri" pitchFamily="34" charset="0"/>
                        </a:rPr>
                        <a:t> and Services</a:t>
                      </a:r>
                      <a:endParaRPr lang="en-GB" sz="2000" b="1" dirty="0">
                        <a:solidFill>
                          <a:schemeClr val="tx1"/>
                        </a:solidFill>
                        <a:latin typeface="Calibri" pitchFamily="34" charset="0"/>
                        <a:cs typeface="Calibri" pitchFamily="34" charset="0"/>
                      </a:endParaRPr>
                    </a:p>
                  </a:txBody>
                  <a:tcPr/>
                </a:tc>
              </a:tr>
            </a:tbl>
          </a:graphicData>
        </a:graphic>
      </p:graphicFrame>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smtClean="0"/>
              <a:t>LO1 - </a:t>
            </a:r>
            <a:r>
              <a:rPr lang="en-GB" sz="1800" smtClean="0"/>
              <a:t>Know the range of different businesses and their ownership - Purpose</a:t>
            </a:r>
            <a:endParaRPr lang="en-GB" sz="1800" dirty="0" smtClean="0"/>
          </a:p>
        </p:txBody>
      </p:sp>
    </p:spTree>
    <p:extLst>
      <p:ext uri="{BB962C8B-B14F-4D97-AF65-F5344CB8AC3E}">
        <p14:creationId xmlns:p14="http://schemas.microsoft.com/office/powerpoint/2010/main" val="117835443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0960" cy="5328592"/>
          </a:xfrm>
        </p:spPr>
        <p:txBody>
          <a:bodyPr rtlCol="0">
            <a:noAutofit/>
          </a:bodyPr>
          <a:lstStyle/>
          <a:p>
            <a:pPr marL="0" indent="0" fontAlgn="auto">
              <a:spcBef>
                <a:spcPts val="0"/>
              </a:spcBef>
              <a:spcAft>
                <a:spcPts val="1200"/>
              </a:spcAft>
              <a:buNone/>
              <a:defRPr/>
            </a:pPr>
            <a:r>
              <a:rPr lang="en-US" sz="1800" dirty="0" smtClean="0"/>
              <a:t>All businesses exist for a purpose. In other words, they all do something - and have a reason for doing it. They may </a:t>
            </a:r>
            <a:r>
              <a:rPr lang="en-US" sz="1800" b="1" dirty="0" smtClean="0"/>
              <a:t>produce or supply goods, offer a service </a:t>
            </a:r>
            <a:r>
              <a:rPr lang="en-US" sz="1800" dirty="0" smtClean="0"/>
              <a:t>to their customers or </a:t>
            </a:r>
            <a:r>
              <a:rPr lang="en-US" sz="1800" b="1" dirty="0" smtClean="0"/>
              <a:t>do both</a:t>
            </a:r>
            <a:r>
              <a:rPr lang="en-US" sz="1800" dirty="0" smtClean="0"/>
              <a:t>.</a:t>
            </a:r>
          </a:p>
          <a:p>
            <a:r>
              <a:rPr lang="en-US" sz="1800" dirty="0" smtClean="0"/>
              <a:t>Toyota produces cars and Walkers produces crisps. </a:t>
            </a:r>
          </a:p>
          <a:p>
            <a:r>
              <a:rPr lang="en-US" sz="1800" dirty="0" smtClean="0"/>
              <a:t>Retailers such as Next and HMV sell goods made by other organisations. </a:t>
            </a:r>
          </a:p>
          <a:p>
            <a:r>
              <a:rPr lang="en-US" sz="1800" dirty="0" smtClean="0"/>
              <a:t>Solicitors provide legal services and banks provide financial services.</a:t>
            </a:r>
          </a:p>
          <a:p>
            <a:r>
              <a:rPr lang="en-US" sz="1800" dirty="0" smtClean="0"/>
              <a:t>Tesco supplies a wide range of goods which it sells, both in its stores and online. It also offers financial services, such as its own credit card, personal loans and various types of insurance, in addition to providing a home-delivery service for its online shoppers.</a:t>
            </a:r>
          </a:p>
          <a:p>
            <a:r>
              <a:rPr lang="en-US" sz="1800" dirty="0" smtClean="0"/>
              <a:t>Your local garage may sell cars and service them as well. </a:t>
            </a:r>
          </a:p>
          <a:p>
            <a:r>
              <a:rPr lang="en-US" sz="1800" dirty="0" smtClean="0"/>
              <a:t>Hairdressers often sell hair and beauty products as well as cutting and styling hair.</a:t>
            </a:r>
          </a:p>
          <a:p>
            <a:r>
              <a:rPr lang="en-US" sz="1800" b="1" dirty="0" smtClean="0"/>
              <a:t>Free </a:t>
            </a:r>
            <a:r>
              <a:rPr lang="en-US" sz="1800" b="1" dirty="0"/>
              <a:t>Goods or Services</a:t>
            </a:r>
            <a:r>
              <a:rPr lang="en-US" sz="1800" dirty="0"/>
              <a:t> – Businesses and </a:t>
            </a:r>
            <a:r>
              <a:rPr lang="en-GB" sz="1800" dirty="0"/>
              <a:t>members of the public that provide the opportunity to offer free goods, services, or time to help UK charities, such as voluntary support and assistance providers.</a:t>
            </a:r>
            <a:endParaRPr lang="en-US" sz="1800" dirty="0"/>
          </a:p>
          <a:p>
            <a:pPr marL="0" indent="0" fontAlgn="auto">
              <a:spcBef>
                <a:spcPts val="0"/>
              </a:spcBef>
              <a:spcAft>
                <a:spcPts val="1200"/>
              </a:spcAft>
              <a:buNone/>
              <a:defRPr/>
            </a:pPr>
            <a:endParaRPr lang="en-US" sz="1800" dirty="0"/>
          </a:p>
          <a:p>
            <a:endParaRPr lang="en-GB" sz="1800"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smtClean="0"/>
              <a:t>LO1 - </a:t>
            </a:r>
            <a:r>
              <a:rPr lang="en-GB" sz="1800" smtClean="0"/>
              <a:t>Know the range of different businesses and their ownership - Purpose</a:t>
            </a:r>
            <a:endParaRPr lang="en-GB" sz="1800" dirty="0" smtClean="0"/>
          </a:p>
        </p:txBody>
      </p:sp>
    </p:spTree>
    <p:extLst>
      <p:ext uri="{BB962C8B-B14F-4D97-AF65-F5344CB8AC3E}">
        <p14:creationId xmlns:p14="http://schemas.microsoft.com/office/powerpoint/2010/main" val="2270617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892480" cy="5328592"/>
          </a:xfrm>
        </p:spPr>
        <p:txBody>
          <a:bodyPr rtlCol="0">
            <a:noAutofit/>
          </a:bodyPr>
          <a:lstStyle/>
          <a:p>
            <a:pPr marL="0" indent="0">
              <a:spcAft>
                <a:spcPts val="1200"/>
              </a:spcAft>
              <a:buNone/>
              <a:defRPr/>
            </a:pPr>
            <a:r>
              <a:rPr lang="en-US" sz="1600" b="1" dirty="0" smtClean="0"/>
              <a:t>Below cost</a:t>
            </a:r>
            <a:r>
              <a:rPr lang="en-US" sz="1600" dirty="0" smtClean="0"/>
              <a:t> – Businesses that sell products or services at a </a:t>
            </a:r>
            <a:r>
              <a:rPr lang="en-US" sz="1600" b="1" dirty="0" smtClean="0"/>
              <a:t>discounted </a:t>
            </a:r>
            <a:r>
              <a:rPr lang="en-US" sz="1600" dirty="0" smtClean="0"/>
              <a:t>level. In this instance, it could be subsidised by another organisation, such as:</a:t>
            </a:r>
          </a:p>
          <a:p>
            <a:r>
              <a:rPr lang="en-US" sz="1600" dirty="0" smtClean="0"/>
              <a:t>NHS Prescriptions – subsidised by the Government for all the residents of UK</a:t>
            </a:r>
          </a:p>
          <a:p>
            <a:r>
              <a:rPr lang="en-US" sz="1600" dirty="0" smtClean="0"/>
              <a:t>In Melton Mowbray, the Working Men’s Club is subsidised by Pedigree Pet Foods (part of Mars Corporation) to reward the employee or ex-employees of the business</a:t>
            </a:r>
          </a:p>
          <a:p>
            <a:pPr marL="0" indent="0">
              <a:buNone/>
            </a:pPr>
            <a:r>
              <a:rPr lang="en-GB" sz="1600" b="1" dirty="0" smtClean="0"/>
              <a:t>Difference between profit and not-for-profit organisations </a:t>
            </a:r>
            <a:r>
              <a:rPr lang="en-US" sz="1600" dirty="0" smtClean="0"/>
              <a:t>– </a:t>
            </a:r>
          </a:p>
        </p:txBody>
      </p:sp>
      <p:graphicFrame>
        <p:nvGraphicFramePr>
          <p:cNvPr id="20" name="Table 19"/>
          <p:cNvGraphicFramePr>
            <a:graphicFrameLocks noGrp="1"/>
          </p:cNvGraphicFramePr>
          <p:nvPr>
            <p:extLst>
              <p:ext uri="{D42A27DB-BD31-4B8C-83A1-F6EECF244321}">
                <p14:modId xmlns:p14="http://schemas.microsoft.com/office/powerpoint/2010/main" val="188697903"/>
              </p:ext>
            </p:extLst>
          </p:nvPr>
        </p:nvGraphicFramePr>
        <p:xfrm>
          <a:off x="277044" y="2780928"/>
          <a:ext cx="8640960" cy="3535680"/>
        </p:xfrm>
        <a:graphic>
          <a:graphicData uri="http://schemas.openxmlformats.org/drawingml/2006/table">
            <a:tbl>
              <a:tblPr firstRow="1" bandRow="1">
                <a:tableStyleId>{5C22544A-7EE6-4342-B048-85BDC9FD1C3A}</a:tableStyleId>
              </a:tblPr>
              <a:tblGrid>
                <a:gridCol w="1414636"/>
                <a:gridCol w="3769940"/>
                <a:gridCol w="190500"/>
                <a:gridCol w="3265884"/>
              </a:tblGrid>
              <a:tr h="171424">
                <a:tc>
                  <a:txBody>
                    <a:bodyPr/>
                    <a:lstStyle/>
                    <a:p>
                      <a:pPr algn="ctr"/>
                      <a:endParaRPr lang="en-GB" b="1" dirty="0">
                        <a:latin typeface="Calibri" pitchFamily="34" charset="0"/>
                        <a:cs typeface="Calibri" pitchFamily="34" charset="0"/>
                      </a:endParaRPr>
                    </a:p>
                  </a:txBody>
                  <a:tcPr anchor="ctr"/>
                </a:tc>
                <a:tc>
                  <a:txBody>
                    <a:bodyPr/>
                    <a:lstStyle/>
                    <a:p>
                      <a:pPr algn="ctr"/>
                      <a:r>
                        <a:rPr lang="en-GB" sz="1700" dirty="0" smtClean="0"/>
                        <a:t>Profit Based Organisations</a:t>
                      </a:r>
                      <a:endParaRPr lang="en-GB" sz="1700" b="1" dirty="0">
                        <a:latin typeface="Calibri" pitchFamily="34" charset="0"/>
                        <a:cs typeface="Calibri" pitchFamily="34" charset="0"/>
                      </a:endParaRPr>
                    </a:p>
                  </a:txBody>
                  <a:tcPr anchor="ctr"/>
                </a:tc>
                <a:tc gridSpan="2">
                  <a:txBody>
                    <a:bodyPr/>
                    <a:lstStyle/>
                    <a:p>
                      <a:pPr algn="ctr"/>
                      <a:r>
                        <a:rPr lang="en-GB" sz="1700" dirty="0" smtClean="0"/>
                        <a:t>Not-For-Profit  Based Organisations</a:t>
                      </a:r>
                      <a:endParaRPr lang="en-GB" sz="1700" b="1" dirty="0">
                        <a:latin typeface="Calibri" pitchFamily="34" charset="0"/>
                        <a:cs typeface="Calibri" pitchFamily="34" charset="0"/>
                      </a:endParaRPr>
                    </a:p>
                  </a:txBody>
                  <a:tcPr anchor="ctr"/>
                </a:tc>
                <a:tc hMerge="1">
                  <a:txBody>
                    <a:bodyPr/>
                    <a:lstStyle/>
                    <a:p>
                      <a:endParaRPr lang="en-GB"/>
                    </a:p>
                  </a:txBody>
                  <a:tcPr/>
                </a:tc>
              </a:tr>
              <a:tr h="171424">
                <a:tc>
                  <a:txBody>
                    <a:bodyPr/>
                    <a:lstStyle/>
                    <a:p>
                      <a:pPr algn="ctr"/>
                      <a:r>
                        <a:rPr lang="en-GB" dirty="0" smtClean="0"/>
                        <a:t>Services</a:t>
                      </a:r>
                      <a:endParaRPr lang="en-GB" b="1" dirty="0">
                        <a:latin typeface="Calibri" pitchFamily="34" charset="0"/>
                        <a:cs typeface="Calibri" pitchFamily="34" charset="0"/>
                      </a:endParaRPr>
                    </a:p>
                  </a:txBody>
                  <a:tcPr anchor="ctr"/>
                </a:tc>
                <a:tc gridSpan="3">
                  <a:txBody>
                    <a:bodyPr/>
                    <a:lstStyle/>
                    <a:p>
                      <a:pPr algn="ctr"/>
                      <a:r>
                        <a:rPr lang="en-GB" sz="1600" dirty="0" smtClean="0"/>
                        <a:t>Offer</a:t>
                      </a:r>
                      <a:r>
                        <a:rPr lang="en-GB" sz="1600" baseline="0" dirty="0" smtClean="0"/>
                        <a:t> the public/consumers  a service</a:t>
                      </a:r>
                      <a:endParaRPr lang="en-GB" sz="1600" b="1" dirty="0">
                        <a:latin typeface="Calibri" pitchFamily="34" charset="0"/>
                        <a:cs typeface="Calibri" pitchFamily="34" charset="0"/>
                      </a:endParaRPr>
                    </a:p>
                  </a:txBody>
                  <a:tcPr/>
                </a:tc>
                <a:tc hMerge="1">
                  <a:txBody>
                    <a:bodyPr/>
                    <a:lstStyle/>
                    <a:p>
                      <a:endParaRPr lang="en-GB"/>
                    </a:p>
                  </a:txBody>
                  <a:tcPr/>
                </a:tc>
                <a:tc hMerge="1">
                  <a:txBody>
                    <a:bodyPr/>
                    <a:lstStyle/>
                    <a:p>
                      <a:endParaRPr lang="en-GB"/>
                    </a:p>
                  </a:txBody>
                  <a:tcPr/>
                </a:tc>
              </a:tr>
              <a:tr h="267703">
                <a:tc>
                  <a:txBody>
                    <a:bodyPr/>
                    <a:lstStyle/>
                    <a:p>
                      <a:pPr algn="ctr"/>
                      <a:r>
                        <a:rPr lang="en-GB" dirty="0" smtClean="0"/>
                        <a:t>Sales</a:t>
                      </a:r>
                      <a:endParaRPr lang="en-GB" b="1" dirty="0">
                        <a:latin typeface="Calibri" pitchFamily="34" charset="0"/>
                        <a:cs typeface="Calibri" pitchFamily="34" charset="0"/>
                      </a:endParaRPr>
                    </a:p>
                  </a:txBody>
                  <a:tcPr anchor="ctr"/>
                </a:tc>
                <a:tc gridSpan="2">
                  <a:txBody>
                    <a:bodyPr/>
                    <a:lstStyle/>
                    <a:p>
                      <a:pPr algn="ctr"/>
                      <a:r>
                        <a:rPr lang="en-GB" sz="1600" dirty="0" smtClean="0"/>
                        <a:t>Pro-active through</a:t>
                      </a:r>
                      <a:r>
                        <a:rPr lang="en-GB" sz="1600" baseline="0" dirty="0" smtClean="0"/>
                        <a:t> telesales and other means</a:t>
                      </a:r>
                      <a:endParaRPr lang="en-GB" sz="1600" b="1" dirty="0">
                        <a:latin typeface="Calibri" pitchFamily="34" charset="0"/>
                        <a:cs typeface="Calibri" pitchFamily="34" charset="0"/>
                      </a:endParaRPr>
                    </a:p>
                  </a:txBody>
                  <a:tcPr/>
                </a:tc>
                <a:tc hMerge="1">
                  <a:txBody>
                    <a:bodyPr/>
                    <a:lstStyle/>
                    <a:p>
                      <a:pPr algn="ctr"/>
                      <a:endParaRPr lang="en-GB" sz="1600" b="1" dirty="0">
                        <a:latin typeface="Calibri" pitchFamily="34" charset="0"/>
                        <a:cs typeface="Calibri" pitchFamily="34" charset="0"/>
                      </a:endParaRPr>
                    </a:p>
                  </a:txBody>
                  <a:tcPr/>
                </a:tc>
                <a:tc>
                  <a:txBody>
                    <a:bodyPr/>
                    <a:lstStyle/>
                    <a:p>
                      <a:pPr algn="ctr"/>
                      <a:r>
                        <a:rPr lang="en-GB" sz="1600" dirty="0" smtClean="0"/>
                        <a:t>Powers</a:t>
                      </a:r>
                      <a:r>
                        <a:rPr lang="en-GB" sz="1600" baseline="0" dirty="0" smtClean="0"/>
                        <a:t> of Persuasion</a:t>
                      </a:r>
                      <a:endParaRPr lang="en-GB" sz="1600" b="1" dirty="0">
                        <a:latin typeface="Calibri" pitchFamily="34" charset="0"/>
                        <a:cs typeface="Calibri" pitchFamily="34" charset="0"/>
                      </a:endParaRPr>
                    </a:p>
                  </a:txBody>
                  <a:tcPr/>
                </a:tc>
              </a:tr>
              <a:tr h="380420">
                <a:tc>
                  <a:txBody>
                    <a:bodyPr/>
                    <a:lstStyle/>
                    <a:p>
                      <a:pPr algn="ctr"/>
                      <a:r>
                        <a:rPr lang="en-GB" dirty="0" smtClean="0"/>
                        <a:t>Marketing</a:t>
                      </a:r>
                      <a:endParaRPr lang="en-GB" b="1" dirty="0">
                        <a:latin typeface="Calibri" pitchFamily="34" charset="0"/>
                        <a:cs typeface="Calibri" pitchFamily="34" charset="0"/>
                      </a:endParaRPr>
                    </a:p>
                  </a:txBody>
                  <a:tcPr anchor="ctr"/>
                </a:tc>
                <a:tc gridSpan="2">
                  <a:txBody>
                    <a:bodyPr/>
                    <a:lstStyle/>
                    <a:p>
                      <a:pPr algn="ctr"/>
                      <a:r>
                        <a:rPr lang="en-GB" sz="1600" dirty="0" smtClean="0"/>
                        <a:t>Pro-active through the aggressive marketing tools available – Internet / TV Ads / etc...</a:t>
                      </a:r>
                      <a:endParaRPr lang="en-GB" sz="1600" b="1" dirty="0">
                        <a:latin typeface="Calibri" pitchFamily="34" charset="0"/>
                        <a:cs typeface="Calibri" pitchFamily="34" charset="0"/>
                      </a:endParaRPr>
                    </a:p>
                  </a:txBody>
                  <a:tcPr/>
                </a:tc>
                <a:tc hMerge="1">
                  <a:txBody>
                    <a:bodyPr/>
                    <a:lstStyle/>
                    <a:p>
                      <a:pPr algn="ctr"/>
                      <a:endParaRPr lang="en-GB" sz="1600" b="1" dirty="0">
                        <a:latin typeface="Calibri" pitchFamily="34" charset="0"/>
                        <a:cs typeface="Calibri" pitchFamily="34" charset="0"/>
                      </a:endParaRPr>
                    </a:p>
                  </a:txBody>
                  <a:tcPr/>
                </a:tc>
                <a:tc>
                  <a:txBody>
                    <a:bodyPr/>
                    <a:lstStyle/>
                    <a:p>
                      <a:pPr algn="ctr"/>
                      <a:r>
                        <a:rPr lang="en-GB" sz="1600" dirty="0" smtClean="0"/>
                        <a:t>Word of mouth</a:t>
                      </a:r>
                      <a:endParaRPr lang="en-GB" sz="1600" b="1" dirty="0">
                        <a:latin typeface="Calibri" pitchFamily="34" charset="0"/>
                        <a:cs typeface="Calibri" pitchFamily="34" charset="0"/>
                      </a:endParaRPr>
                    </a:p>
                  </a:txBody>
                  <a:tcPr/>
                </a:tc>
              </a:tr>
              <a:tr h="267703">
                <a:tc>
                  <a:txBody>
                    <a:bodyPr/>
                    <a:lstStyle/>
                    <a:p>
                      <a:pPr algn="ctr"/>
                      <a:r>
                        <a:rPr lang="en-GB" dirty="0" smtClean="0"/>
                        <a:t>Employees</a:t>
                      </a:r>
                      <a:endParaRPr lang="en-GB" b="1" dirty="0">
                        <a:latin typeface="Calibri" pitchFamily="34" charset="0"/>
                        <a:cs typeface="Calibri" pitchFamily="34" charset="0"/>
                      </a:endParaRPr>
                    </a:p>
                  </a:txBody>
                  <a:tcPr anchor="ctr"/>
                </a:tc>
                <a:tc gridSpan="2">
                  <a:txBody>
                    <a:bodyPr/>
                    <a:lstStyle/>
                    <a:p>
                      <a:pPr algn="ctr"/>
                      <a:r>
                        <a:rPr lang="en-GB" sz="1600" dirty="0" smtClean="0"/>
                        <a:t>Paid for based on knowledge and skills</a:t>
                      </a:r>
                      <a:endParaRPr lang="en-GB" sz="1600" b="1" dirty="0">
                        <a:latin typeface="Calibri" pitchFamily="34" charset="0"/>
                        <a:cs typeface="Calibri" pitchFamily="34" charset="0"/>
                      </a:endParaRPr>
                    </a:p>
                  </a:txBody>
                  <a:tcPr/>
                </a:tc>
                <a:tc hMerge="1">
                  <a:txBody>
                    <a:bodyPr/>
                    <a:lstStyle/>
                    <a:p>
                      <a:pPr algn="ctr"/>
                      <a:endParaRPr lang="en-GB" sz="1600" b="1" dirty="0">
                        <a:latin typeface="Calibri" pitchFamily="34" charset="0"/>
                        <a:cs typeface="Calibri" pitchFamily="34" charset="0"/>
                      </a:endParaRPr>
                    </a:p>
                  </a:txBody>
                  <a:tcPr/>
                </a:tc>
                <a:tc>
                  <a:txBody>
                    <a:bodyPr/>
                    <a:lstStyle/>
                    <a:p>
                      <a:pPr algn="ctr"/>
                      <a:r>
                        <a:rPr lang="en-GB" sz="1600" dirty="0" smtClean="0"/>
                        <a:t>Volunteers</a:t>
                      </a:r>
                      <a:endParaRPr lang="en-GB" sz="1600" b="1" dirty="0">
                        <a:latin typeface="Calibri" pitchFamily="34" charset="0"/>
                        <a:cs typeface="Calibri" pitchFamily="34" charset="0"/>
                      </a:endParaRPr>
                    </a:p>
                  </a:txBody>
                  <a:tcPr/>
                </a:tc>
              </a:tr>
              <a:tr h="267703">
                <a:tc>
                  <a:txBody>
                    <a:bodyPr/>
                    <a:lstStyle/>
                    <a:p>
                      <a:pPr algn="ctr"/>
                      <a:r>
                        <a:rPr lang="en-GB" dirty="0" smtClean="0"/>
                        <a:t>Taxation</a:t>
                      </a:r>
                      <a:endParaRPr lang="en-GB" b="1" dirty="0">
                        <a:latin typeface="Calibri" pitchFamily="34" charset="0"/>
                        <a:cs typeface="Calibri" pitchFamily="34" charset="0"/>
                      </a:endParaRPr>
                    </a:p>
                  </a:txBody>
                  <a:tcPr anchor="ctr"/>
                </a:tc>
                <a:tc gridSpan="2">
                  <a:txBody>
                    <a:bodyPr/>
                    <a:lstStyle/>
                    <a:p>
                      <a:pPr algn="ctr"/>
                      <a:r>
                        <a:rPr lang="en-GB" sz="1600" dirty="0" smtClean="0"/>
                        <a:t>Liable</a:t>
                      </a:r>
                      <a:r>
                        <a:rPr lang="en-GB" sz="1600" baseline="0" dirty="0" smtClean="0"/>
                        <a:t> / responsible for other schemes (pensions / medical / etc...)</a:t>
                      </a:r>
                      <a:endParaRPr lang="en-GB" sz="1600" b="1" dirty="0">
                        <a:latin typeface="Calibri" pitchFamily="34" charset="0"/>
                        <a:cs typeface="Calibri" pitchFamily="34" charset="0"/>
                      </a:endParaRPr>
                    </a:p>
                  </a:txBody>
                  <a:tcPr/>
                </a:tc>
                <a:tc hMerge="1">
                  <a:txBody>
                    <a:bodyPr/>
                    <a:lstStyle/>
                    <a:p>
                      <a:pPr algn="ctr"/>
                      <a:endParaRPr lang="en-GB" sz="1600" b="1" dirty="0">
                        <a:latin typeface="Calibri" pitchFamily="34" charset="0"/>
                        <a:cs typeface="Calibri" pitchFamily="34" charset="0"/>
                      </a:endParaRPr>
                    </a:p>
                  </a:txBody>
                  <a:tcPr/>
                </a:tc>
                <a:tc>
                  <a:txBody>
                    <a:bodyPr/>
                    <a:lstStyle/>
                    <a:p>
                      <a:pPr algn="ctr"/>
                      <a:r>
                        <a:rPr lang="en-GB" sz="1600" dirty="0" smtClean="0"/>
                        <a:t>Tax Breaks</a:t>
                      </a:r>
                      <a:endParaRPr lang="en-GB" sz="1600" b="1" dirty="0">
                        <a:latin typeface="Calibri" pitchFamily="34" charset="0"/>
                        <a:cs typeface="Calibri" pitchFamily="34" charset="0"/>
                      </a:endParaRP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Purpose</a:t>
            </a:r>
          </a:p>
        </p:txBody>
      </p:sp>
    </p:spTree>
    <p:extLst>
      <p:ext uri="{BB962C8B-B14F-4D97-AF65-F5344CB8AC3E}">
        <p14:creationId xmlns:p14="http://schemas.microsoft.com/office/powerpoint/2010/main" val="9426060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251364" y="1484784"/>
            <a:ext cx="8713124" cy="5040560"/>
          </a:xfrm>
        </p:spPr>
        <p:txBody>
          <a:bodyPr>
            <a:noAutofit/>
          </a:bodyPr>
          <a:lstStyle/>
          <a:p>
            <a:pPr marL="0" indent="0">
              <a:lnSpc>
                <a:spcPct val="110000"/>
              </a:lnSpc>
              <a:spcBef>
                <a:spcPts val="0"/>
              </a:spcBef>
              <a:spcAft>
                <a:spcPts val="1200"/>
              </a:spcAft>
              <a:buNone/>
            </a:pPr>
            <a:r>
              <a:rPr lang="en-GB" sz="1800" dirty="0" smtClean="0"/>
              <a:t>Whether a company is profit or non-profit, Public Limited or Privately owned, Charity or Supplier, it will belong to one of three Business sectors, it either sources goods or a service (Primary), prepares goods or a service (Secondary) , or sells goods or service (Tertiary). It is possible to be a member of all three categories like Shell, or two like Nike but there are political, social, ethical and commercial implications in all three sectors that need to be addressed by businesses that make them different.</a:t>
            </a:r>
          </a:p>
          <a:p>
            <a:pPr marL="0" indent="0">
              <a:lnSpc>
                <a:spcPct val="110000"/>
              </a:lnSpc>
              <a:spcBef>
                <a:spcPts val="0"/>
              </a:spcBef>
              <a:spcAft>
                <a:spcPts val="1200"/>
              </a:spcAft>
              <a:buNone/>
            </a:pPr>
            <a:r>
              <a:rPr lang="en-GB" sz="1800" b="1" dirty="0" smtClean="0"/>
              <a:t>Task 8 - P1.7 </a:t>
            </a:r>
            <a:r>
              <a:rPr lang="en-GB" sz="1800" dirty="0" smtClean="0"/>
              <a:t>– Explain in your own words the term </a:t>
            </a:r>
            <a:r>
              <a:rPr lang="en-GB" sz="1800" b="1" dirty="0" smtClean="0"/>
              <a:t>‘Business Sectors’</a:t>
            </a:r>
          </a:p>
          <a:p>
            <a:pPr marL="0" indent="0">
              <a:lnSpc>
                <a:spcPct val="110000"/>
              </a:lnSpc>
              <a:spcAft>
                <a:spcPts val="1200"/>
              </a:spcAft>
              <a:buNone/>
            </a:pPr>
            <a:r>
              <a:rPr lang="en-GB" sz="1800" b="1" dirty="0" smtClean="0"/>
              <a:t>Task 9 - P1.8</a:t>
            </a:r>
            <a:r>
              <a:rPr lang="en-GB" sz="1800" dirty="0" smtClean="0"/>
              <a:t>– Explain what each of the </a:t>
            </a:r>
            <a:r>
              <a:rPr lang="en-GB" sz="1800" b="1" dirty="0" smtClean="0"/>
              <a:t>business sectors </a:t>
            </a:r>
            <a:r>
              <a:rPr lang="en-GB" sz="1800" dirty="0" smtClean="0"/>
              <a:t>mean (give </a:t>
            </a:r>
            <a:r>
              <a:rPr lang="en-GB" sz="1800" b="1" dirty="0" smtClean="0"/>
              <a:t>examples</a:t>
            </a:r>
            <a:r>
              <a:rPr lang="en-GB" sz="1800" dirty="0" smtClean="0"/>
              <a:t>) - Click on the </a:t>
            </a:r>
            <a:r>
              <a:rPr lang="en-GB" sz="1800" b="1" dirty="0" smtClean="0"/>
              <a:t>links </a:t>
            </a:r>
            <a:r>
              <a:rPr lang="en-GB" sz="1800" dirty="0" smtClean="0"/>
              <a:t>below for additional information</a:t>
            </a:r>
          </a:p>
          <a:p>
            <a:pPr marL="0" indent="0">
              <a:lnSpc>
                <a:spcPct val="110000"/>
              </a:lnSpc>
              <a:spcBef>
                <a:spcPts val="0"/>
              </a:spcBef>
              <a:spcAft>
                <a:spcPts val="1200"/>
              </a:spcAft>
              <a:buNone/>
            </a:pPr>
            <a:endParaRPr lang="en-GB" sz="2000" dirty="0" smtClean="0"/>
          </a:p>
          <a:p>
            <a:pPr marL="0" indent="0">
              <a:lnSpc>
                <a:spcPct val="110000"/>
              </a:lnSpc>
              <a:spcAft>
                <a:spcPts val="1200"/>
              </a:spcAft>
              <a:buNone/>
            </a:pPr>
            <a:r>
              <a:rPr lang="en-GB" sz="1800" b="1" dirty="0" smtClean="0"/>
              <a:t>Task 10- M1.3</a:t>
            </a:r>
            <a:r>
              <a:rPr lang="en-GB" sz="1800" dirty="0" smtClean="0"/>
              <a:t> – Show evidence of the </a:t>
            </a:r>
            <a:r>
              <a:rPr lang="en-GB" sz="1800" b="1" dirty="0" smtClean="0"/>
              <a:t>business sector </a:t>
            </a:r>
            <a:r>
              <a:rPr lang="en-GB" sz="1800" dirty="0" smtClean="0"/>
              <a:t>that your </a:t>
            </a:r>
            <a:r>
              <a:rPr lang="en-GB" sz="1800" b="1" u="sng" dirty="0" smtClean="0"/>
              <a:t>2</a:t>
            </a:r>
            <a:r>
              <a:rPr lang="en-GB" sz="1800" dirty="0" smtClean="0"/>
              <a:t> chosen businesses deal in</a:t>
            </a:r>
          </a:p>
        </p:txBody>
      </p:sp>
      <p:graphicFrame>
        <p:nvGraphicFramePr>
          <p:cNvPr id="4" name="Table 3"/>
          <p:cNvGraphicFramePr>
            <a:graphicFrameLocks noGrp="1"/>
          </p:cNvGraphicFramePr>
          <p:nvPr>
            <p:extLst>
              <p:ext uri="{D42A27DB-BD31-4B8C-83A1-F6EECF244321}">
                <p14:modId xmlns:p14="http://schemas.microsoft.com/office/powerpoint/2010/main" val="4225220212"/>
              </p:ext>
            </p:extLst>
          </p:nvPr>
        </p:nvGraphicFramePr>
        <p:xfrm>
          <a:off x="380103" y="5085184"/>
          <a:ext cx="8568951" cy="396240"/>
        </p:xfrm>
        <a:graphic>
          <a:graphicData uri="http://schemas.openxmlformats.org/drawingml/2006/table">
            <a:tbl>
              <a:tblPr firstRow="1" bandRow="1">
                <a:tableStyleId>{5C22544A-7EE6-4342-B048-85BDC9FD1C3A}</a:tableStyleId>
              </a:tblPr>
              <a:tblGrid>
                <a:gridCol w="2856317"/>
                <a:gridCol w="2856317"/>
                <a:gridCol w="2856317"/>
              </a:tblGrid>
              <a:tr h="288032">
                <a:tc>
                  <a:txBody>
                    <a:bodyPr/>
                    <a:lstStyle/>
                    <a:p>
                      <a:pPr algn="ctr"/>
                      <a:r>
                        <a:rPr lang="en-GB" sz="2000" b="1" dirty="0" smtClean="0">
                          <a:solidFill>
                            <a:schemeClr val="tx1"/>
                          </a:solidFill>
                          <a:latin typeface="Calibri" pitchFamily="34" charset="0"/>
                          <a:hlinkClick r:id="rId3" action="ppaction://hlinksldjump"/>
                        </a:rPr>
                        <a:t>Primary</a:t>
                      </a:r>
                      <a:endParaRPr lang="en-GB" sz="2000" b="1" dirty="0">
                        <a:solidFill>
                          <a:schemeClr val="tx1"/>
                        </a:solidFill>
                        <a:latin typeface="Calibri" pitchFamily="34" charset="0"/>
                      </a:endParaRPr>
                    </a:p>
                  </a:txBody>
                  <a:tcPr>
                    <a:solidFill>
                      <a:schemeClr val="tx2">
                        <a:lumMod val="20000"/>
                        <a:lumOff val="80000"/>
                      </a:schemeClr>
                    </a:solidFill>
                  </a:tcPr>
                </a:tc>
                <a:tc>
                  <a:txBody>
                    <a:bodyPr/>
                    <a:lstStyle/>
                    <a:p>
                      <a:pPr algn="ctr"/>
                      <a:r>
                        <a:rPr lang="en-GB" sz="2000" b="1" dirty="0" smtClean="0">
                          <a:solidFill>
                            <a:schemeClr val="tx1"/>
                          </a:solidFill>
                          <a:latin typeface="Calibri" pitchFamily="34" charset="0"/>
                          <a:hlinkClick r:id="rId4" action="ppaction://hlinksldjump"/>
                        </a:rPr>
                        <a:t>Secondary</a:t>
                      </a:r>
                      <a:endParaRPr lang="en-GB" sz="2000" b="1" dirty="0">
                        <a:solidFill>
                          <a:schemeClr val="tx1"/>
                        </a:solidFill>
                        <a:latin typeface="Calibri" pitchFamily="34" charset="0"/>
                      </a:endParaRPr>
                    </a:p>
                  </a:txBody>
                  <a:tcPr>
                    <a:solidFill>
                      <a:schemeClr val="tx2">
                        <a:lumMod val="20000"/>
                        <a:lumOff val="80000"/>
                      </a:schemeClr>
                    </a:solidFill>
                  </a:tcPr>
                </a:tc>
                <a:tc>
                  <a:txBody>
                    <a:bodyPr/>
                    <a:lstStyle/>
                    <a:p>
                      <a:pPr algn="ctr"/>
                      <a:r>
                        <a:rPr lang="en-GB" sz="2000" b="1" dirty="0" smtClean="0">
                          <a:solidFill>
                            <a:schemeClr val="tx1"/>
                          </a:solidFill>
                          <a:latin typeface="Calibri" pitchFamily="34" charset="0"/>
                          <a:hlinkClick r:id="rId5" action="ppaction://hlinksldjump"/>
                        </a:rPr>
                        <a:t>Tertiary</a:t>
                      </a:r>
                      <a:endParaRPr lang="en-GB" sz="2000" b="1" dirty="0">
                        <a:solidFill>
                          <a:schemeClr val="tx1"/>
                        </a:solidFill>
                        <a:latin typeface="Calibri" pitchFamily="34" charset="0"/>
                      </a:endParaRPr>
                    </a:p>
                  </a:txBody>
                  <a:tcPr>
                    <a:solidFill>
                      <a:schemeClr val="tx2">
                        <a:lumMod val="20000"/>
                        <a:lumOff val="80000"/>
                      </a:schemeClr>
                    </a:solidFill>
                  </a:tcPr>
                </a:tc>
              </a:tr>
            </a:tbl>
          </a:graphicData>
        </a:graphic>
      </p:graphicFrame>
      <p:grpSp>
        <p:nvGrpSpPr>
          <p:cNvPr id="25" name="Group 24"/>
          <p:cNvGrpSpPr/>
          <p:nvPr/>
        </p:nvGrpSpPr>
        <p:grpSpPr>
          <a:xfrm>
            <a:off x="611560" y="764704"/>
            <a:ext cx="7920880" cy="576064"/>
            <a:chOff x="323528" y="1052736"/>
            <a:chExt cx="7920880" cy="576064"/>
          </a:xfrm>
        </p:grpSpPr>
        <p:pic>
          <p:nvPicPr>
            <p:cNvPr id="20" name="Picture 2">
              <a:hlinkClick r:id="rId4" action="ppaction://hlinksldjump"/>
            </p:cNvPr>
            <p:cNvPicPr>
              <a:picLocks noChangeAspect="1" noChangeArrowheads="1"/>
            </p:cNvPicPr>
            <p:nvPr/>
          </p:nvPicPr>
          <p:blipFill>
            <a:blip r:embed="rId6" cstate="print"/>
            <a:srcRect l="25979" t="65129" r="41463" b="27626"/>
            <a:stretch>
              <a:fillRect/>
            </a:stretch>
          </p:blipFill>
          <p:spPr bwMode="auto">
            <a:xfrm>
              <a:off x="2699792" y="1052736"/>
              <a:ext cx="2592288" cy="576064"/>
            </a:xfrm>
            <a:prstGeom prst="rect">
              <a:avLst/>
            </a:prstGeom>
            <a:noFill/>
            <a:ln w="9525">
              <a:noFill/>
              <a:miter lim="800000"/>
              <a:headEnd/>
              <a:tailEnd/>
            </a:ln>
            <a:effectLst/>
          </p:spPr>
        </p:pic>
        <p:pic>
          <p:nvPicPr>
            <p:cNvPr id="21" name="Picture 2">
              <a:hlinkClick r:id="rId5" action="ppaction://hlinksldjump"/>
            </p:cNvPr>
            <p:cNvPicPr>
              <a:picLocks noChangeAspect="1" noChangeArrowheads="1"/>
            </p:cNvPicPr>
            <p:nvPr/>
          </p:nvPicPr>
          <p:blipFill>
            <a:blip r:embed="rId6" cstate="print"/>
            <a:srcRect l="28692" t="79619" r="44176" b="13136"/>
            <a:stretch>
              <a:fillRect/>
            </a:stretch>
          </p:blipFill>
          <p:spPr bwMode="auto">
            <a:xfrm>
              <a:off x="6084168" y="1052736"/>
              <a:ext cx="2160240" cy="576064"/>
            </a:xfrm>
            <a:prstGeom prst="rect">
              <a:avLst/>
            </a:prstGeom>
            <a:noFill/>
            <a:ln w="9525">
              <a:noFill/>
              <a:miter lim="800000"/>
              <a:headEnd/>
              <a:tailEnd/>
            </a:ln>
            <a:effectLst/>
          </p:spPr>
        </p:pic>
        <p:pic>
          <p:nvPicPr>
            <p:cNvPr id="22" name="Picture 2">
              <a:hlinkClick r:id="rId3" action="ppaction://hlinksldjump"/>
            </p:cNvPr>
            <p:cNvPicPr>
              <a:picLocks noChangeAspect="1" noChangeArrowheads="1"/>
            </p:cNvPicPr>
            <p:nvPr/>
          </p:nvPicPr>
          <p:blipFill>
            <a:blip r:embed="rId6" cstate="print"/>
            <a:srcRect l="32756" t="50639" r="47348" b="42116"/>
            <a:stretch>
              <a:fillRect/>
            </a:stretch>
          </p:blipFill>
          <p:spPr bwMode="auto">
            <a:xfrm>
              <a:off x="323528" y="1052736"/>
              <a:ext cx="1584176" cy="576064"/>
            </a:xfrm>
            <a:prstGeom prst="rect">
              <a:avLst/>
            </a:prstGeom>
            <a:noFill/>
            <a:ln w="9525">
              <a:noFill/>
              <a:miter lim="800000"/>
              <a:headEnd/>
              <a:tailEnd/>
            </a:ln>
            <a:effectLst/>
          </p:spPr>
        </p:pic>
        <p:sp>
          <p:nvSpPr>
            <p:cNvPr id="23" name="Right Arrow 22"/>
            <p:cNvSpPr/>
            <p:nvPr/>
          </p:nvSpPr>
          <p:spPr>
            <a:xfrm>
              <a:off x="5292080"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ight Arrow 23"/>
            <p:cNvSpPr/>
            <p:nvPr/>
          </p:nvSpPr>
          <p:spPr>
            <a:xfrm>
              <a:off x="1907704"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6"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2302386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881742"/>
            <a:ext cx="8821644" cy="5643602"/>
          </a:xfrm>
        </p:spPr>
        <p:txBody>
          <a:bodyPr>
            <a:noAutofit/>
          </a:bodyPr>
          <a:lstStyle/>
          <a:p>
            <a:pPr marL="365125" indent="-365125">
              <a:lnSpc>
                <a:spcPct val="110000"/>
              </a:lnSpc>
              <a:spcBef>
                <a:spcPts val="0"/>
              </a:spcBef>
              <a:spcAft>
                <a:spcPts val="1200"/>
              </a:spcAft>
              <a:buNone/>
            </a:pPr>
            <a:r>
              <a:rPr lang="en-GB" sz="2000" dirty="0" smtClean="0"/>
              <a:t>Businesses can also be split into </a:t>
            </a:r>
            <a:r>
              <a:rPr lang="en-GB" sz="2000" b="1" dirty="0" smtClean="0"/>
              <a:t>different sectors</a:t>
            </a:r>
            <a:r>
              <a:rPr lang="en-GB" sz="2000" dirty="0" smtClean="0"/>
              <a:t> namely:</a:t>
            </a:r>
          </a:p>
          <a:p>
            <a:pPr>
              <a:lnSpc>
                <a:spcPct val="110000"/>
              </a:lnSpc>
              <a:spcAft>
                <a:spcPts val="1200"/>
              </a:spcAft>
            </a:pPr>
            <a:r>
              <a:rPr lang="en-GB" sz="1800" b="1" dirty="0" smtClean="0"/>
              <a:t>PRIMARY</a:t>
            </a:r>
            <a:r>
              <a:rPr lang="en-GB" sz="1800" dirty="0" smtClean="0"/>
              <a:t> – the </a:t>
            </a:r>
            <a:r>
              <a:rPr lang="en-GB" sz="1800" b="1" dirty="0" smtClean="0"/>
              <a:t>collection/acquiring </a:t>
            </a:r>
            <a:r>
              <a:rPr lang="en-GB" sz="1800" dirty="0" smtClean="0"/>
              <a:t>of raw materials, such 			     as farming and mining</a:t>
            </a:r>
          </a:p>
          <a:p>
            <a:pPr>
              <a:lnSpc>
                <a:spcPct val="110000"/>
              </a:lnSpc>
              <a:spcAft>
                <a:spcPts val="1200"/>
              </a:spcAft>
            </a:pPr>
            <a:r>
              <a:rPr lang="en-GB" sz="1800" b="1" dirty="0" smtClean="0"/>
              <a:t>SECONDARY </a:t>
            </a:r>
            <a:r>
              <a:rPr lang="en-GB" sz="1800" dirty="0" smtClean="0"/>
              <a:t>– the </a:t>
            </a:r>
            <a:r>
              <a:rPr lang="en-GB" sz="1800" b="1" dirty="0" smtClean="0"/>
              <a:t>production/manufacturing</a:t>
            </a:r>
            <a:r>
              <a:rPr lang="en-GB" sz="1800" dirty="0" smtClean="0"/>
              <a:t> raw materials 			                                      into useful products, such as Dairy Crest or Barratts, the 		               house builders</a:t>
            </a:r>
          </a:p>
          <a:p>
            <a:pPr>
              <a:lnSpc>
                <a:spcPct val="110000"/>
              </a:lnSpc>
              <a:spcAft>
                <a:spcPts val="1200"/>
              </a:spcAft>
            </a:pPr>
            <a:r>
              <a:rPr lang="en-GB" sz="1800" b="1" dirty="0" smtClean="0"/>
              <a:t>TERTIARY </a:t>
            </a:r>
            <a:r>
              <a:rPr lang="en-GB" sz="1800" dirty="0" smtClean="0"/>
              <a:t>– service provider that </a:t>
            </a:r>
            <a:r>
              <a:rPr lang="en-GB" sz="1800" b="1" i="1" dirty="0" smtClean="0"/>
              <a:t>compliment and support</a:t>
            </a:r>
            <a:r>
              <a:rPr lang="en-GB" sz="1800" dirty="0" smtClean="0"/>
              <a:t> 			   the </a:t>
            </a:r>
            <a:r>
              <a:rPr lang="en-GB" sz="1800" b="1" dirty="0" smtClean="0"/>
              <a:t>production/distribution </a:t>
            </a:r>
            <a:r>
              <a:rPr lang="en-GB" sz="1800" dirty="0" smtClean="0"/>
              <a:t>of useful products, such as 		           retailers and banks</a:t>
            </a:r>
          </a:p>
          <a:p>
            <a:pPr marL="0" indent="0">
              <a:buNone/>
            </a:pPr>
            <a:r>
              <a:rPr lang="en-GB" sz="1800" dirty="0" smtClean="0"/>
              <a:t>The names of the sectors show that they are linked as a sequence – often referred to as the </a:t>
            </a:r>
            <a:r>
              <a:rPr lang="en-GB" sz="1800" b="1" dirty="0" smtClean="0"/>
              <a:t>chain of production. </a:t>
            </a:r>
            <a:r>
              <a:rPr lang="en-GB" sz="1800" dirty="0" smtClean="0"/>
              <a:t>Primary is the first stage, secondary is the second and tertiary is the third. You can see how this works on the illustration below.</a:t>
            </a:r>
          </a:p>
          <a:p>
            <a:pPr marL="0" indent="0" algn="ctr">
              <a:lnSpc>
                <a:spcPct val="110000"/>
              </a:lnSpc>
              <a:spcAft>
                <a:spcPts val="1200"/>
              </a:spcAft>
              <a:buNone/>
            </a:pPr>
            <a:r>
              <a:rPr lang="en-GB" sz="2000" b="1" dirty="0" smtClean="0"/>
              <a:t>Some businesses might fall into 2 or more sectors – organisations that deal with diamond and oil (petrol/diesel)</a:t>
            </a:r>
          </a:p>
        </p:txBody>
      </p:sp>
      <p:pic>
        <p:nvPicPr>
          <p:cNvPr id="1026" name="Picture 2"/>
          <p:cNvPicPr>
            <a:picLocks noChangeAspect="1" noChangeArrowheads="1"/>
          </p:cNvPicPr>
          <p:nvPr/>
        </p:nvPicPr>
        <p:blipFill>
          <a:blip r:embed="rId3" cstate="print"/>
          <a:srcRect l="24170" t="48828" r="39941" b="6250"/>
          <a:stretch>
            <a:fillRect/>
          </a:stretch>
        </p:blipFill>
        <p:spPr bwMode="auto">
          <a:xfrm>
            <a:off x="6286512" y="649188"/>
            <a:ext cx="2857488" cy="3571900"/>
          </a:xfrm>
          <a:prstGeom prst="rect">
            <a:avLst/>
          </a:prstGeom>
          <a:noFill/>
          <a:ln w="9525">
            <a:noFill/>
            <a:miter lim="800000"/>
            <a:headEnd/>
            <a:tailEnd/>
          </a:ln>
          <a:effectLst/>
        </p:spPr>
      </p:pic>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104040730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809734"/>
            <a:ext cx="8858312" cy="5643602"/>
          </a:xfrm>
        </p:spPr>
        <p:txBody>
          <a:bodyPr>
            <a:noAutofit/>
          </a:bodyPr>
          <a:lstStyle/>
          <a:p>
            <a:pPr marL="0" indent="0">
              <a:buNone/>
            </a:pPr>
            <a:r>
              <a:rPr lang="en-GB" sz="2000" dirty="0" smtClean="0"/>
              <a:t>The </a:t>
            </a:r>
            <a:r>
              <a:rPr lang="en-GB" sz="2000" b="1" dirty="0" smtClean="0"/>
              <a:t>primary sector </a:t>
            </a:r>
            <a:r>
              <a:rPr lang="en-GB" sz="2000" dirty="0" smtClean="0"/>
              <a:t>includes all those businesses which produce or obtain raw materials or natural products from the land or the sea. There are </a:t>
            </a:r>
            <a:r>
              <a:rPr lang="en-GB" sz="2000" b="1" i="1" dirty="0" smtClean="0"/>
              <a:t>four main categories </a:t>
            </a:r>
            <a:r>
              <a:rPr lang="en-GB" sz="2000" dirty="0" smtClean="0"/>
              <a:t>in this sector.</a:t>
            </a:r>
          </a:p>
          <a:p>
            <a:r>
              <a:rPr lang="en-GB" sz="1800" b="1" dirty="0" smtClean="0"/>
              <a:t>Agriculture, Hunting and Forestry</a:t>
            </a:r>
            <a:r>
              <a:rPr lang="en-GB" sz="1800" dirty="0" smtClean="0"/>
              <a:t> - This category covers the production of crops, such as vegetables and cereals and animal farming as well as landscape gardening and horticultural businesses.</a:t>
            </a:r>
          </a:p>
          <a:p>
            <a:r>
              <a:rPr lang="en-GB" sz="1800" b="1" dirty="0" smtClean="0"/>
              <a:t>Forestry and Logging </a:t>
            </a:r>
            <a:r>
              <a:rPr lang="en-GB" sz="1800" dirty="0" smtClean="0"/>
              <a:t>- This category includes all businesses involved with planting, conserving and felling timber as well as Christmas tree growers such as Festive Forestry at www.festiveforestry.co.uk. Although the overall woodland area and the amount of softwood grown in Britain has increased in the past ten years, Britain does not grow enough to meet its needs and imports wood from abroad.</a:t>
            </a:r>
          </a:p>
          <a:p>
            <a:r>
              <a:rPr lang="en-GB" sz="1800" b="1" dirty="0" smtClean="0"/>
              <a:t>Fishing</a:t>
            </a:r>
            <a:r>
              <a:rPr lang="en-GB" sz="1800" dirty="0" smtClean="0"/>
              <a:t> - This group includes fishing fleets as well as fish farms, such as trout hatcheries, salmon farms and freshwater mussel growers.</a:t>
            </a:r>
          </a:p>
          <a:p>
            <a:r>
              <a:rPr lang="en-GB" sz="1800" b="1" dirty="0" smtClean="0"/>
              <a:t>Mining and Quarrying </a:t>
            </a:r>
            <a:r>
              <a:rPr lang="en-GB" sz="1800" dirty="0" smtClean="0"/>
              <a:t>- This group includes coal mines, oil and natural gas extraction, quarrying of all types of stone, slate, gravel, sand and clay and salt production.</a:t>
            </a:r>
            <a:endParaRPr lang="en-GB" sz="18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153787700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620688"/>
            <a:ext cx="8858312" cy="5643602"/>
          </a:xfrm>
        </p:spPr>
        <p:txBody>
          <a:bodyPr>
            <a:noAutofit/>
          </a:bodyPr>
          <a:lstStyle/>
          <a:p>
            <a:pPr marL="0" indent="0">
              <a:buNone/>
            </a:pPr>
            <a:r>
              <a:rPr lang="en-GB" sz="1800" dirty="0" smtClean="0"/>
              <a:t>The </a:t>
            </a:r>
            <a:r>
              <a:rPr lang="en-GB" sz="1800" b="1" dirty="0" smtClean="0"/>
              <a:t>secondary sector </a:t>
            </a:r>
            <a:r>
              <a:rPr lang="en-GB" sz="1800" dirty="0" smtClean="0"/>
              <a:t>includes all those businesses which manufacture, process or assemble products. This sector also covers energy production and the construction industry.</a:t>
            </a:r>
          </a:p>
          <a:p>
            <a:pPr marL="263525" indent="-263525"/>
            <a:r>
              <a:rPr lang="en-GB" sz="1600" b="1" dirty="0" smtClean="0"/>
              <a:t>Manufacturing</a:t>
            </a:r>
            <a:r>
              <a:rPr lang="en-GB" sz="1600" dirty="0" smtClean="0"/>
              <a:t> - This includes all businesses which make or produce goods in the UK, regardless of their size or what they make. The Office of National Statistics divides manufacturing companies into different product groups. This is helpful because it enables you to see which types of manufacturers are thriving and which are not.</a:t>
            </a:r>
          </a:p>
          <a:p>
            <a:pPr marL="263525" indent="-263525"/>
            <a:r>
              <a:rPr lang="en-GB" sz="1600" b="1" dirty="0" smtClean="0"/>
              <a:t>Engineering</a:t>
            </a:r>
            <a:r>
              <a:rPr lang="en-GB" sz="1600" dirty="0" smtClean="0"/>
              <a:t> - Engineers are employed in manufacturing industries, mainly in relation to the design and functioning of machinery and equipment. Light engineering companies make small items where precision is important, such as scientific equipment. Heavy engineering companies make goods comprising large sections of metals, such as ships or cranes.</a:t>
            </a:r>
          </a:p>
          <a:p>
            <a:pPr marL="263525" indent="-263525"/>
            <a:r>
              <a:rPr lang="en-GB" sz="1600" b="1" dirty="0" smtClean="0"/>
              <a:t>Energy production</a:t>
            </a:r>
            <a:r>
              <a:rPr lang="en-GB" sz="1600" dirty="0" smtClean="0"/>
              <a:t> - In addition to products, we all need electricity, gas and water. This group includes those that produce and distribute these services, such as Powergen and London Energy. This also includes regional water companies, such as Anglian Water Services and water collection and bottling companies. In the future Britain is looking at obtaining more energy from alternative sources, such as wind farming and tidal energy. These businesses, too, will be classified in this group.</a:t>
            </a:r>
          </a:p>
          <a:p>
            <a:pPr marL="263525" indent="-263525"/>
            <a:r>
              <a:rPr lang="en-GB" sz="1600" b="1" dirty="0" smtClean="0"/>
              <a:t>Construction</a:t>
            </a:r>
            <a:r>
              <a:rPr lang="en-GB" sz="1600" dirty="0" smtClean="0"/>
              <a:t> - This group includes house builders and civil engineering companies.  Between them they construct all types of buildings as well as motorways, bridges, roads and railways. Also included are electricians who work on building sites and plumbers, plasterers, joiners, painters and glaziers.</a:t>
            </a:r>
            <a:endParaRPr lang="en-GB" sz="16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223408134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07504" y="548680"/>
            <a:ext cx="8858312" cy="5643602"/>
          </a:xfrm>
        </p:spPr>
        <p:txBody>
          <a:bodyPr>
            <a:noAutofit/>
          </a:bodyPr>
          <a:lstStyle/>
          <a:p>
            <a:pPr marL="0" indent="0">
              <a:buNone/>
            </a:pPr>
            <a:r>
              <a:rPr lang="en-GB" sz="2000" b="1" dirty="0" smtClean="0"/>
              <a:t>Product groups</a:t>
            </a:r>
          </a:p>
          <a:p>
            <a:pPr marL="258763" indent="-255588"/>
            <a:r>
              <a:rPr lang="en-GB" sz="1800" b="1" dirty="0" smtClean="0"/>
              <a:t>Food products, beverages and tobacco, </a:t>
            </a:r>
            <a:r>
              <a:rPr lang="en-GB" sz="1800" dirty="0" smtClean="0"/>
              <a:t>e.g. meat and poultry, fish freezing, fruit and vegetable processing, dairy products and ice cream, breakfast cereals, pet food, bread, sweets, chocolate, wines, mineral water, soft drinks, beer and tobacco.</a:t>
            </a:r>
          </a:p>
          <a:p>
            <a:pPr marL="258763" indent="-255588"/>
            <a:r>
              <a:rPr lang="en-GB" sz="1800" b="1" dirty="0" smtClean="0"/>
              <a:t>Textiles and textile products,</a:t>
            </a:r>
            <a:r>
              <a:rPr lang="en-GB" sz="1800" dirty="0" smtClean="0"/>
              <a:t> e.g. cotton and woollen goods, soft furnishings, carpets, knitted and leather clothes.</a:t>
            </a:r>
          </a:p>
          <a:p>
            <a:pPr marL="258763" indent="-255588"/>
            <a:r>
              <a:rPr lang="en-GB" sz="1800" b="1" dirty="0" smtClean="0"/>
              <a:t>Leather and leather goods,</a:t>
            </a:r>
            <a:r>
              <a:rPr lang="en-GB" sz="1800" dirty="0" smtClean="0"/>
              <a:t> e.g. handbags, luggage and footwear.</a:t>
            </a:r>
          </a:p>
          <a:p>
            <a:pPr marL="258763" indent="-255588"/>
            <a:r>
              <a:rPr lang="en-GB" sz="1800" b="1" dirty="0" smtClean="0"/>
              <a:t>Wood and wood products (excluding furniture),</a:t>
            </a:r>
            <a:r>
              <a:rPr lang="en-GB" sz="1800" dirty="0" smtClean="0"/>
              <a:t> e.g. sawmilling, wood containers, plywood and veneers.</a:t>
            </a:r>
          </a:p>
          <a:p>
            <a:pPr marL="258763" indent="-255588"/>
            <a:r>
              <a:rPr lang="en-GB" sz="1800" b="1" dirty="0" smtClean="0"/>
              <a:t>Pulp, paper products, publishing and printing,</a:t>
            </a:r>
            <a:r>
              <a:rPr lang="en-GB" sz="1800" dirty="0" smtClean="0"/>
              <a:t> e.g. paper, cartons and boxes, wallpaper, book and newspaper publishing, reproducing sound or video recordings or computer media, </a:t>
            </a:r>
            <a:r>
              <a:rPr lang="en-GB" sz="1800" i="1" dirty="0" smtClean="0"/>
              <a:t>Coke, refined petroleum products and nuclear fuel processing</a:t>
            </a:r>
          </a:p>
          <a:p>
            <a:pPr marL="258763" indent="-255588"/>
            <a:r>
              <a:rPr lang="en-GB" sz="1800" b="1" dirty="0" smtClean="0"/>
              <a:t>Chemicals, chemical products and man-made fibres,</a:t>
            </a:r>
            <a:r>
              <a:rPr lang="en-GB" sz="1800" dirty="0" smtClean="0"/>
              <a:t> e.g. chemicals, industrial gases, dyes, plastic, synthetic rubber, paint, printing ink, </a:t>
            </a:r>
            <a:r>
              <a:rPr lang="en-GB" sz="1800" dirty="0"/>
              <a:t>soap, </a:t>
            </a:r>
            <a:r>
              <a:rPr lang="en-GB" sz="1800" dirty="0" smtClean="0"/>
              <a:t>pharmaceuticals, detergents, manufacturing unrecorded media (e.g. blank CDs), </a:t>
            </a:r>
            <a:r>
              <a:rPr lang="en-GB" sz="1800" dirty="0"/>
              <a:t>perfume, glue, man-made </a:t>
            </a:r>
            <a:r>
              <a:rPr lang="en-GB" sz="1800" dirty="0" smtClean="0"/>
              <a:t>fibres</a:t>
            </a:r>
            <a:r>
              <a:rPr lang="en-GB" sz="1800" dirty="0"/>
              <a:t>.</a:t>
            </a:r>
            <a:endParaRPr lang="en-GB" sz="1800" dirty="0" smtClean="0"/>
          </a:p>
          <a:p>
            <a:pPr marL="258763" indent="-255588"/>
            <a:r>
              <a:rPr lang="en-GB" sz="1800" b="1" dirty="0" smtClean="0"/>
              <a:t>Rubber and plastic products, </a:t>
            </a:r>
            <a:r>
              <a:rPr lang="en-GB" sz="1800" dirty="0" smtClean="0"/>
              <a:t>e.g. rubber tyres, plastic tubes and packaging, plastic floor coverings</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356691064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10821773"/>
              </p:ext>
            </p:extLst>
          </p:nvPr>
        </p:nvGraphicFramePr>
        <p:xfrm>
          <a:off x="251520" y="764704"/>
          <a:ext cx="8713663" cy="5706027"/>
        </p:xfrm>
        <a:graphic>
          <a:graphicData uri="http://schemas.openxmlformats.org/drawingml/2006/table">
            <a:tbl>
              <a:tblPr firstRow="1" bandRow="1">
                <a:tableStyleId>{5C22544A-7EE6-4342-B048-85BDC9FD1C3A}</a:tableStyleId>
              </a:tblPr>
              <a:tblGrid>
                <a:gridCol w="360730"/>
                <a:gridCol w="1511478"/>
                <a:gridCol w="432048"/>
                <a:gridCol w="2160240"/>
                <a:gridCol w="432743"/>
                <a:gridCol w="1583481"/>
                <a:gridCol w="432048"/>
                <a:gridCol w="1800895"/>
              </a:tblGrid>
              <a:tr h="521216">
                <a:tc gridSpan="2">
                  <a:txBody>
                    <a:bodyPr/>
                    <a:lstStyle/>
                    <a:p>
                      <a:r>
                        <a:rPr kumimoji="0" lang="en-GB" sz="1040" u="none" strike="noStrike" kern="1200" baseline="0" dirty="0" smtClean="0"/>
                        <a:t>Learning Outcome (LO) </a:t>
                      </a:r>
                    </a:p>
                    <a:p>
                      <a:r>
                        <a:rPr kumimoji="0" lang="en-GB" sz="1040" u="none" strike="noStrike" kern="1200" baseline="0" dirty="0" smtClean="0"/>
                        <a:t>The learner will:</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Pass - The assessment criteria are the pass requirements for this unit.  The learner can: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Merit  - For merit the evidence must show that, in addition to the pass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040" u="none" strike="noStrike" kern="1200" baseline="0" dirty="0" smtClean="0"/>
                        <a:t>Distinction  - For distinction the evidence must show that, in addition to the pass and merit criteria, the learner is able to: </a:t>
                      </a:r>
                      <a:endParaRPr kumimoji="0" lang="en-GB" sz="104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r>
              <a:tr h="887263">
                <a:tc>
                  <a:txBody>
                    <a:bodyPr/>
                    <a:lstStyle/>
                    <a:p>
                      <a:r>
                        <a:rPr lang="en-GB" sz="1040" b="1" smtClean="0"/>
                        <a:t>1</a:t>
                      </a:r>
                      <a:endParaRPr lang="en-GB" sz="1040" b="1" dirty="0">
                        <a:latin typeface="Arial" pitchFamily="34" charset="0"/>
                        <a:cs typeface="Arial" pitchFamily="34" charset="0"/>
                      </a:endParaRPr>
                    </a:p>
                  </a:txBody>
                  <a:tcPr>
                    <a:solidFill>
                      <a:srgbClr val="FFC000"/>
                    </a:solidFill>
                  </a:tcPr>
                </a:tc>
                <a:tc>
                  <a:txBody>
                    <a:bodyPr/>
                    <a:lstStyle/>
                    <a:p>
                      <a:r>
                        <a:rPr kumimoji="0" lang="en-GB" sz="1040" u="none" strike="noStrike" kern="1200" baseline="0" dirty="0" smtClean="0"/>
                        <a:t>Know the range of different businesses and their ownership</a:t>
                      </a:r>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u="none" strike="noStrike" kern="1200" baseline="0" dirty="0" smtClean="0"/>
                        <a:t>P1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u="none" strike="noStrike" kern="1200" baseline="0" dirty="0" smtClean="0"/>
                        <a:t>Describe the type of business, purpose and ownership of two contrasting businesses</a:t>
                      </a:r>
                    </a:p>
                  </a:txBody>
                  <a:tcPr>
                    <a:solidFill>
                      <a:srgbClr val="FFC000"/>
                    </a:solidFill>
                  </a:tcPr>
                </a:tc>
                <a:tc>
                  <a:txBody>
                    <a:bodyPr/>
                    <a:lstStyle/>
                    <a:p>
                      <a:r>
                        <a:rPr kumimoji="0" lang="en-GB" sz="1040" b="1" u="none" strike="noStrike" kern="1200" baseline="0" dirty="0" smtClean="0"/>
                        <a:t>M1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mn-lt"/>
                          <a:ea typeface="+mn-ea"/>
                          <a:cs typeface="+mn-cs"/>
                        </a:rPr>
                        <a:t>Analyse the type of business, purpose and ownership of two contrasting businesses</a:t>
                      </a:r>
                    </a:p>
                  </a:txBody>
                  <a:tcPr>
                    <a:solidFill>
                      <a:srgbClr val="FFC000"/>
                    </a:solidFill>
                  </a:tcPr>
                </a:tc>
                <a:tc>
                  <a:txBody>
                    <a:bodyPr/>
                    <a:lstStyle/>
                    <a:p>
                      <a:r>
                        <a:rPr kumimoji="0" lang="en-GB" sz="1040" b="1" u="none" strike="noStrike" kern="1200" baseline="0" dirty="0" smtClean="0"/>
                        <a:t>D1</a:t>
                      </a:r>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mn-lt"/>
                          <a:ea typeface="+mn-ea"/>
                          <a:cs typeface="+mn-cs"/>
                        </a:rPr>
                        <a:t>Evaluate the effect of a selected business changing its ownership status</a:t>
                      </a:r>
                    </a:p>
                  </a:txBody>
                  <a:tcPr>
                    <a:solidFill>
                      <a:srgbClr val="FFC000"/>
                    </a:solidFill>
                  </a:tcPr>
                </a:tc>
              </a:tr>
              <a:tr h="600779">
                <a:tc>
                  <a:txBody>
                    <a:bodyPr/>
                    <a:lstStyle/>
                    <a:p>
                      <a:endParaRPr lang="en-GB" sz="1040" b="1" dirty="0">
                        <a:latin typeface="Arial" pitchFamily="34" charset="0"/>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P2</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the different stakeholders who influence the purpose of two contrasting businesses</a:t>
                      </a:r>
                    </a:p>
                  </a:txBody>
                  <a:tcPr>
                    <a:solidFill>
                      <a:srgbClr val="FFC000"/>
                    </a:solidFill>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040" b="0" i="0" u="none" strike="noStrike" kern="1200" baseline="0" dirty="0" smtClean="0">
                        <a:solidFill>
                          <a:schemeClr val="tx1"/>
                        </a:solidFill>
                        <a:latin typeface="Arial" pitchFamily="34" charset="0"/>
                        <a:ea typeface="+mn-ea"/>
                        <a:cs typeface="Arial" pitchFamily="34" charset="0"/>
                      </a:endParaRPr>
                    </a:p>
                  </a:txBody>
                  <a:tcPr>
                    <a:solidFill>
                      <a:srgbClr val="FFC000"/>
                    </a:solidFill>
                  </a:tcPr>
                </a:tc>
              </a:tr>
              <a:tr h="818351">
                <a:tc>
                  <a:txBody>
                    <a:bodyPr/>
                    <a:lstStyle/>
                    <a:p>
                      <a:r>
                        <a:rPr lang="en-GB" sz="1040" b="1" dirty="0" smtClean="0"/>
                        <a:t>2</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Understand how businesses are organised to achieve their purpose	</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P3</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Describe how two businesses are organised</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392767">
                <a:tc>
                  <a:txBody>
                    <a:bodyPr/>
                    <a:lstStyle/>
                    <a:p>
                      <a:endParaRPr lang="en-GB" sz="1040" b="1" dirty="0">
                        <a:latin typeface="Arial" pitchFamily="34" charset="0"/>
                        <a:cs typeface="Arial" pitchFamily="34" charset="0"/>
                      </a:endParaRPr>
                    </a:p>
                  </a:txBody>
                  <a:tcPr/>
                </a:tc>
                <a:tc>
                  <a:txBody>
                    <a:bodyPr/>
                    <a:lstStyle/>
                    <a:p>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i="0" u="none" strike="noStrike" kern="1200" baseline="0" dirty="0" smtClean="0">
                          <a:solidFill>
                            <a:schemeClr val="tx1"/>
                          </a:solidFill>
                          <a:latin typeface="Arial" pitchFamily="34" charset="0"/>
                          <a:ea typeface="+mn-ea"/>
                          <a:cs typeface="Arial" pitchFamily="34" charset="0"/>
                        </a:rPr>
                        <a:t>P4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Explain how their style of organisation helps them to fulfil their purposes</a:t>
                      </a:r>
                    </a:p>
                  </a:txBody>
                  <a:tcPr/>
                </a:tc>
                <a:tc>
                  <a:txBody>
                    <a:bodyPr/>
                    <a:lstStyle/>
                    <a:p>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pPr algn="l"/>
                      <a:endParaRPr kumimoji="0" lang="en-GB" sz="1040" b="0" i="0" u="none" strike="noStrike" kern="1200" baseline="0" dirty="0" smtClean="0">
                        <a:solidFill>
                          <a:schemeClr val="tx1"/>
                        </a:solidFill>
                        <a:latin typeface="Arial" pitchFamily="34" charset="0"/>
                        <a:ea typeface="+mn-ea"/>
                        <a:cs typeface="Arial" pitchFamily="34" charset="0"/>
                      </a:endParaRPr>
                    </a:p>
                  </a:txBody>
                  <a:tcPr/>
                </a:tc>
              </a:tr>
              <a:tr h="940221">
                <a:tc>
                  <a:txBody>
                    <a:bodyPr/>
                    <a:lstStyle/>
                    <a:p>
                      <a:r>
                        <a:rPr lang="en-GB" sz="1040" b="1" dirty="0" smtClean="0"/>
                        <a:t>3</a:t>
                      </a:r>
                      <a:endParaRPr lang="en-GB" sz="1040" b="1" dirty="0">
                        <a:latin typeface="Arial" pitchFamily="34" charset="0"/>
                        <a:cs typeface="Arial" pitchFamily="34" charset="0"/>
                      </a:endParaRPr>
                    </a:p>
                  </a:txBody>
                  <a:tcPr/>
                </a:tc>
                <a:tc>
                  <a:txBody>
                    <a:bodyPr/>
                    <a:lstStyle/>
                    <a:p>
                      <a:r>
                        <a:rPr kumimoji="0" lang="en-GB" sz="1040" u="none" strike="noStrike" kern="1200" baseline="0" dirty="0" smtClean="0"/>
                        <a:t>Know the impact of the economic environment on businesses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P5</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the influence of two contrasting economic environments on business activities within a selected organisation</a:t>
                      </a:r>
                    </a:p>
                  </a:txBody>
                  <a:tcPr/>
                </a:tc>
                <a:tc>
                  <a:txBody>
                    <a:bodyPr/>
                    <a:lstStyle/>
                    <a:p>
                      <a:r>
                        <a:rPr kumimoji="0" lang="en-GB" sz="1040" b="1" u="none" strike="noStrike" kern="1200" baseline="0" dirty="0" smtClean="0"/>
                        <a:t>M2</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Analyse the impact of changes in demand and supply on a selected business</a:t>
                      </a:r>
                    </a:p>
                  </a:txBody>
                  <a:tcPr/>
                </a:tc>
                <a:tc>
                  <a:txBody>
                    <a:bodyPr/>
                    <a:lstStyle/>
                    <a:p>
                      <a:r>
                        <a:rPr kumimoji="0" lang="en-GB" sz="1040" b="1" u="none" strike="noStrike" kern="1200" baseline="0" dirty="0" smtClean="0"/>
                        <a:t>D2</a:t>
                      </a:r>
                      <a:endParaRPr kumimoji="0" lang="en-GB" sz="1040" b="1" i="0" u="none" strike="noStrike" kern="1200" baseline="0" dirty="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Evaluate to what extent a selected business is likely to be affected by changes in the economic environment</a:t>
                      </a:r>
                      <a:endParaRPr kumimoji="0" lang="en-GB" sz="1040" b="0" i="0" u="none" strike="noStrike" kern="1200" baseline="0" dirty="0" smtClean="0">
                        <a:solidFill>
                          <a:schemeClr val="dk1"/>
                        </a:solidFill>
                        <a:latin typeface="+mn-lt"/>
                        <a:ea typeface="+mn-ea"/>
                        <a:cs typeface="+mn-cs"/>
                      </a:endParaRPr>
                    </a:p>
                  </a:txBody>
                  <a:tcPr/>
                </a:tc>
              </a:tr>
              <a:tr h="1008112">
                <a:tc>
                  <a:txBody>
                    <a:bodyPr/>
                    <a:lstStyle/>
                    <a:p>
                      <a:r>
                        <a:rPr lang="en-GB" sz="1040" b="1" dirty="0" smtClean="0"/>
                        <a:t>4</a:t>
                      </a:r>
                      <a:endParaRPr lang="en-GB" sz="104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40" u="none" strike="noStrike" kern="1200" baseline="0" dirty="0" smtClean="0"/>
                        <a:t>Know how political, legal and social factors impact on business</a:t>
                      </a:r>
                      <a:endParaRPr kumimoji="0" lang="en-GB" sz="1040" b="0" i="0" u="none" strike="noStrike" kern="1200" baseline="0" dirty="0" smtClean="0">
                        <a:solidFill>
                          <a:schemeClr val="dk1"/>
                        </a:solidFill>
                        <a:latin typeface="+mn-lt"/>
                        <a:ea typeface="+mn-ea"/>
                        <a:cs typeface="+mn-cs"/>
                      </a:endParaRPr>
                    </a:p>
                  </a:txBody>
                  <a:tcPr/>
                </a:tc>
                <a:tc>
                  <a:txBody>
                    <a:bodyPr/>
                    <a:lstStyle/>
                    <a:p>
                      <a:r>
                        <a:rPr kumimoji="0" lang="en-GB" sz="1040" b="1" u="none" strike="noStrike" kern="1200" baseline="0" dirty="0" smtClean="0"/>
                        <a:t>P6</a:t>
                      </a:r>
                      <a:endParaRPr kumimoji="0" lang="en-GB" sz="1040" b="1" i="0" u="none" strike="noStrike" kern="1200" baseline="0" dirty="0" smtClean="0">
                        <a:solidFill>
                          <a:schemeClr val="tx1"/>
                        </a:solidFill>
                        <a:latin typeface="Arial" pitchFamily="34" charset="0"/>
                        <a:ea typeface="+mn-ea"/>
                        <a:cs typeface="Arial" pitchFamily="34" charset="0"/>
                      </a:endParaRPr>
                    </a:p>
                  </a:txBody>
                  <a:tcPr/>
                </a:tc>
                <a:tc>
                  <a:txBody>
                    <a:bodyPr/>
                    <a:lstStyle/>
                    <a:p>
                      <a:r>
                        <a:rPr kumimoji="0" lang="en-GB" sz="1040" u="none" strike="noStrike" kern="1200" baseline="0" dirty="0" smtClean="0"/>
                        <a:t>Describe how political, legal and social factors are impacting upon the business activities of the selected organisations and their stakeholders</a:t>
                      </a: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smtClean="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c>
                  <a:txBody>
                    <a:bodyPr/>
                    <a:lstStyle/>
                    <a:p>
                      <a:endParaRPr kumimoji="0" lang="en-GB" sz="1040" b="0" i="0" u="none" strike="noStrike" kern="1200" baseline="0" dirty="0">
                        <a:solidFill>
                          <a:schemeClr val="tx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576064"/>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3263804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593710"/>
            <a:ext cx="8858312" cy="5643602"/>
          </a:xfrm>
        </p:spPr>
        <p:txBody>
          <a:bodyPr>
            <a:noAutofit/>
          </a:bodyPr>
          <a:lstStyle/>
          <a:p>
            <a:pPr marL="0" indent="0">
              <a:buNone/>
            </a:pPr>
            <a:r>
              <a:rPr lang="en-GB" sz="2000" b="1" dirty="0" smtClean="0"/>
              <a:t>Product groups</a:t>
            </a:r>
          </a:p>
          <a:p>
            <a:r>
              <a:rPr lang="en-GB" sz="1800" b="1" dirty="0" smtClean="0"/>
              <a:t>Non-metallic mineral products, </a:t>
            </a:r>
            <a:r>
              <a:rPr lang="en-GB" sz="1800" dirty="0" smtClean="0"/>
              <a:t>e.g. glass, ceramic goods (such as sinks, baths and tiles), bricks and cement manufacture, finishing of ornamental and building stone.</a:t>
            </a:r>
          </a:p>
          <a:p>
            <a:r>
              <a:rPr lang="en-GB" sz="1800" b="1" dirty="0" smtClean="0"/>
              <a:t>Basic metals and fabricated metal products, </a:t>
            </a:r>
            <a:r>
              <a:rPr lang="en-GB" sz="1800" dirty="0" smtClean="0"/>
              <a:t>e.g. iron, steel, aluminium, lead, zinc, tin and copper goods, central heating radiators and boilers, cutlery, tools, locks, wire, screws.</a:t>
            </a:r>
          </a:p>
          <a:p>
            <a:r>
              <a:rPr lang="en-GB" sz="1800" b="1" dirty="0" smtClean="0"/>
              <a:t>Other machinery and equipment (Engineering industries), </a:t>
            </a:r>
            <a:r>
              <a:rPr lang="en-GB" sz="1800" dirty="0" smtClean="0"/>
              <a:t>e.g. pumps, compressors, furnaces, ventilation equipment, agricultural machinery, power tools, earth-moving machinery, domestic appliances.</a:t>
            </a:r>
          </a:p>
          <a:p>
            <a:r>
              <a:rPr lang="en-GB" sz="1800" b="1" dirty="0" smtClean="0"/>
              <a:t>Electrical and optical equipment (Engineering industries),</a:t>
            </a:r>
            <a:r>
              <a:rPr lang="en-GB" sz="1800" dirty="0" smtClean="0"/>
              <a:t> e.g. office machinery, computers, electric motors, batteries, electric lamps, televisions and radios, medical and</a:t>
            </a:r>
          </a:p>
          <a:p>
            <a:r>
              <a:rPr lang="en-GB" sz="1800" dirty="0" smtClean="0"/>
              <a:t>surgical equipment, cameras, watches and clocks.</a:t>
            </a:r>
          </a:p>
          <a:p>
            <a:r>
              <a:rPr lang="en-GB" sz="1800" b="1" dirty="0" smtClean="0"/>
              <a:t>Transport equipment, </a:t>
            </a:r>
            <a:r>
              <a:rPr lang="en-GB" sz="1800" dirty="0" smtClean="0"/>
              <a:t>e.g. motor vehicles, trailers, caravans, motor vehicle parts and accessories, ships, boats, trains, aircraft and spacecrafts, motorcycles and bicycles</a:t>
            </a:r>
          </a:p>
          <a:p>
            <a:r>
              <a:rPr lang="en-GB" sz="1800" b="1" dirty="0" smtClean="0"/>
              <a:t>Other manufacturing not listed above, </a:t>
            </a:r>
            <a:r>
              <a:rPr lang="en-GB" sz="1800" dirty="0" smtClean="0"/>
              <a:t>e.g. furniture, mattresses jewellery, musical instruments, sports goods, games and toys, brooms and brushes; recycling of scrap metal.</a:t>
            </a:r>
            <a:endParaRPr lang="en-GB" sz="18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310827823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809734"/>
            <a:ext cx="8786874" cy="5643602"/>
          </a:xfrm>
        </p:spPr>
        <p:txBody>
          <a:bodyPr>
            <a:noAutofit/>
          </a:bodyPr>
          <a:lstStyle/>
          <a:p>
            <a:pPr>
              <a:buNone/>
            </a:pPr>
            <a:r>
              <a:rPr lang="en-GB" sz="2000" dirty="0" smtClean="0"/>
              <a:t>This </a:t>
            </a:r>
            <a:r>
              <a:rPr lang="en-GB" sz="2000" b="1" dirty="0" smtClean="0"/>
              <a:t>Tertiary sector </a:t>
            </a:r>
            <a:r>
              <a:rPr lang="en-GB" sz="2000" dirty="0" smtClean="0"/>
              <a:t>includes every type of business that offers a service including Government owned establishments.</a:t>
            </a:r>
          </a:p>
          <a:p>
            <a:r>
              <a:rPr lang="en-GB" sz="2000" dirty="0" smtClean="0"/>
              <a:t>Private services are purchased by businesses and individuals. They are offered by privately owned businesses including retailers, accountants, banks, communications companies, consultants, private clinics and hospitals, publishers, transport and distribution firms, travel agencies and many others.</a:t>
            </a:r>
          </a:p>
          <a:p>
            <a:r>
              <a:rPr lang="en-GB" sz="2000" dirty="0" smtClean="0"/>
              <a:t>Public services are provided locally and nationally by the government and local authorities, for example education, emergency services, housing, law and order, defence and military activity, social services, local planning, recreational facilities and so on.</a:t>
            </a:r>
          </a:p>
          <a:p>
            <a:r>
              <a:rPr lang="en-GB" sz="2000" dirty="0" smtClean="0"/>
              <a:t>Voluntary and not-for-profit services are provided by charitable and voluntary organisations in areas such as social care, community health care, global development, environmental and wildlife protection.</a:t>
            </a:r>
            <a:endParaRPr lang="en-GB" sz="20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290720669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809734"/>
            <a:ext cx="8713124" cy="5643602"/>
          </a:xfrm>
        </p:spPr>
        <p:txBody>
          <a:bodyPr>
            <a:noAutofit/>
          </a:bodyPr>
          <a:lstStyle/>
          <a:p>
            <a:pPr marL="365125" indent="-365125">
              <a:buNone/>
            </a:pPr>
            <a:r>
              <a:rPr lang="en-GB" sz="2000" b="1" dirty="0" smtClean="0"/>
              <a:t>Main groupings</a:t>
            </a:r>
          </a:p>
          <a:p>
            <a:r>
              <a:rPr lang="en-GB" sz="1800" b="1" dirty="0" smtClean="0"/>
              <a:t>Wholesale and retail trade, </a:t>
            </a:r>
            <a:r>
              <a:rPr lang="en-GB" sz="1800" dirty="0" smtClean="0"/>
              <a:t>e.g. all wholesalers and retailers, including market stalls and dispensing chemists, plus repair/maintenance businesses such as garages, watch repairers, cobblers.</a:t>
            </a:r>
          </a:p>
          <a:p>
            <a:r>
              <a:rPr lang="en-GB" sz="1800" b="1" dirty="0" smtClean="0"/>
              <a:t>Hotels and restaurants </a:t>
            </a:r>
            <a:r>
              <a:rPr lang="en-GB" sz="1800" dirty="0" smtClean="0"/>
              <a:t>including camping sites, youth hotels, holiday centres, take-away food shops and stands, pubs and bars.</a:t>
            </a:r>
          </a:p>
          <a:p>
            <a:r>
              <a:rPr lang="en-GB" sz="1800" b="1" dirty="0" smtClean="0"/>
              <a:t>Transport, storage and communication, </a:t>
            </a:r>
            <a:r>
              <a:rPr lang="en-GB" sz="1800" dirty="0" smtClean="0"/>
              <a:t>e.g. taxis, furniture removals, freight transport by road, rail, sea, canals and air, all passenger transport, pipelines, cargo handling and storage, travel agencies and tour operators, post and courier services, telecommunications.</a:t>
            </a:r>
          </a:p>
          <a:p>
            <a:r>
              <a:rPr lang="en-GB" sz="1800" b="1" dirty="0" smtClean="0"/>
              <a:t>Financial services, </a:t>
            </a:r>
            <a:r>
              <a:rPr lang="en-GB" sz="1800" dirty="0" smtClean="0"/>
              <a:t>e.g. banks, building societies, finance houses, insurance companies and pension funds.</a:t>
            </a:r>
          </a:p>
          <a:p>
            <a:r>
              <a:rPr lang="en-GB" sz="1800" b="1" dirty="0" smtClean="0"/>
              <a:t>Real estate, renting and business activities, </a:t>
            </a:r>
            <a:r>
              <a:rPr lang="en-GB" sz="1800" dirty="0" smtClean="0"/>
              <a:t>e.g. estate agents, car hire firms, all rental firms, computer consultants, software developers, office equipment repairers, solicitors, accountants, market research companies, quantity surveyors, architects, advertising agencies, recruitment companies, security firms, industrial cleaners, photographers, secretarial agencies, call centres, debt collectors, exhibition organisers.</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375279570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142844" y="809734"/>
            <a:ext cx="8713124" cy="5643602"/>
          </a:xfrm>
        </p:spPr>
        <p:txBody>
          <a:bodyPr>
            <a:noAutofit/>
          </a:bodyPr>
          <a:lstStyle/>
          <a:p>
            <a:pPr marL="365125" indent="-365125">
              <a:buNone/>
            </a:pPr>
            <a:r>
              <a:rPr lang="en-GB" sz="2000" b="1" dirty="0" smtClean="0"/>
              <a:t>Main groupings</a:t>
            </a:r>
          </a:p>
          <a:p>
            <a:r>
              <a:rPr lang="en-GB" sz="1800" b="1" dirty="0" smtClean="0"/>
              <a:t>Public Administration and Defence, </a:t>
            </a:r>
            <a:r>
              <a:rPr lang="en-GB" sz="1800" dirty="0" smtClean="0"/>
              <a:t>e.g. government agencies which oversee health care, education and other services, defence activities, the justice system, the police and fire service.</a:t>
            </a:r>
          </a:p>
          <a:p>
            <a:r>
              <a:rPr lang="en-GB" sz="1800" b="1" dirty="0" smtClean="0"/>
              <a:t>Education, </a:t>
            </a:r>
            <a:r>
              <a:rPr lang="en-GB" sz="1800" dirty="0" smtClean="0"/>
              <a:t>e.g. all schools, colleges and universities, driving schools, private training firms.</a:t>
            </a:r>
          </a:p>
          <a:p>
            <a:r>
              <a:rPr lang="en-GB" sz="1800" b="1" dirty="0" smtClean="0"/>
              <a:t>Health and Social work, </a:t>
            </a:r>
            <a:r>
              <a:rPr lang="en-GB" sz="1800" dirty="0" smtClean="0"/>
              <a:t>e.g. hospitals and nursing homes, doctors, dentists, vets, social workers.</a:t>
            </a:r>
          </a:p>
          <a:p>
            <a:r>
              <a:rPr lang="en-GB" sz="1800" b="1" dirty="0" smtClean="0"/>
              <a:t>Other community, social and personal service activities, </a:t>
            </a:r>
            <a:r>
              <a:rPr lang="en-GB" sz="1800" dirty="0" smtClean="0"/>
              <a:t>e.g. Sewage and refuse disposal, professional organisations and trade unions, religious and political organisations, film and video production and distribution, radio and television, theatres, fair and amusement parks, news agencies, libraries, museums, sports centres, dry cleaners, funeral directors, hairdressers, beauty therapists, gyms and fitness centres, nature reserves.</a:t>
            </a:r>
            <a:endParaRPr lang="en-GB" sz="1800" i="1" dirty="0" smtClean="0"/>
          </a:p>
        </p:txBody>
      </p:sp>
      <p:sp>
        <p:nvSpPr>
          <p:cNvPr id="19"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Sector</a:t>
            </a:r>
          </a:p>
        </p:txBody>
      </p:sp>
    </p:spTree>
    <p:extLst>
      <p:ext uri="{BB962C8B-B14F-4D97-AF65-F5344CB8AC3E}">
        <p14:creationId xmlns:p14="http://schemas.microsoft.com/office/powerpoint/2010/main" val="426353632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60588"/>
            <a:ext cx="8712968" cy="5000660"/>
          </a:xfrm>
        </p:spPr>
        <p:txBody>
          <a:bodyPr rtlCol="0">
            <a:noAutofit/>
          </a:bodyPr>
          <a:lstStyle/>
          <a:p>
            <a:pPr marL="0" indent="0">
              <a:lnSpc>
                <a:spcPct val="120000"/>
              </a:lnSpc>
              <a:spcAft>
                <a:spcPts val="1200"/>
              </a:spcAft>
              <a:buNone/>
              <a:defRPr/>
            </a:pPr>
            <a:r>
              <a:rPr lang="en-GB" sz="2000" dirty="0" smtClean="0"/>
              <a:t>Any </a:t>
            </a:r>
            <a:r>
              <a:rPr lang="en-GB" sz="2000" b="1" dirty="0" smtClean="0"/>
              <a:t>type of business</a:t>
            </a:r>
            <a:r>
              <a:rPr lang="en-GB" sz="2000" dirty="0" smtClean="0"/>
              <a:t> can be categorised within the Public, Private or Voluntary/Charitable sectors.</a:t>
            </a:r>
          </a:p>
          <a:p>
            <a:pPr marL="0" indent="0">
              <a:lnSpc>
                <a:spcPct val="120000"/>
              </a:lnSpc>
              <a:spcAft>
                <a:spcPts val="1200"/>
              </a:spcAft>
              <a:buNone/>
              <a:defRPr/>
            </a:pPr>
            <a:r>
              <a:rPr lang="en-GB" sz="2000" b="1" dirty="0" smtClean="0"/>
              <a:t>Task 11 - P1.09 </a:t>
            </a:r>
            <a:r>
              <a:rPr lang="en-GB" sz="2000" dirty="0" smtClean="0"/>
              <a:t>– Explain in your own words the term </a:t>
            </a:r>
            <a:r>
              <a:rPr lang="en-GB" sz="2000" b="1" dirty="0" smtClean="0"/>
              <a:t>‘Business Ownership’</a:t>
            </a:r>
            <a:r>
              <a:rPr lang="en-GB" sz="2000" dirty="0" smtClean="0"/>
              <a:t> - Click on this </a:t>
            </a:r>
            <a:r>
              <a:rPr lang="en-GB" sz="2000" b="1" dirty="0" smtClean="0">
                <a:hlinkClick r:id="rId3" action="ppaction://hlinksldjump"/>
              </a:rPr>
              <a:t>link </a:t>
            </a:r>
            <a:r>
              <a:rPr lang="en-GB" sz="2000" dirty="0" smtClean="0"/>
              <a:t>for additional information </a:t>
            </a:r>
            <a:endParaRPr lang="en-GB" sz="2000" b="1" dirty="0" smtClean="0"/>
          </a:p>
          <a:p>
            <a:pPr marL="0" indent="0">
              <a:lnSpc>
                <a:spcPct val="120000"/>
              </a:lnSpc>
              <a:spcAft>
                <a:spcPts val="1200"/>
              </a:spcAft>
              <a:buNone/>
              <a:defRPr/>
            </a:pPr>
            <a:r>
              <a:rPr lang="en-GB" sz="2000" b="1" dirty="0" smtClean="0"/>
              <a:t>Task 12 - P1.10 </a:t>
            </a:r>
            <a:r>
              <a:rPr lang="en-GB" sz="2000" dirty="0" smtClean="0"/>
              <a:t>– Explain the different ways that companies can be </a:t>
            </a:r>
            <a:r>
              <a:rPr lang="en-GB" sz="2000" b="1" dirty="0" smtClean="0"/>
              <a:t>owned</a:t>
            </a:r>
            <a:r>
              <a:rPr lang="en-GB" sz="2000" dirty="0" smtClean="0"/>
              <a:t> (give </a:t>
            </a:r>
            <a:r>
              <a:rPr lang="en-GB" sz="2000" b="1" dirty="0" smtClean="0"/>
              <a:t>examples</a:t>
            </a:r>
            <a:r>
              <a:rPr lang="en-GB" sz="2000" dirty="0" smtClean="0"/>
              <a:t>) - Click on the </a:t>
            </a:r>
            <a:r>
              <a:rPr lang="en-GB" sz="2000" b="1" dirty="0" smtClean="0"/>
              <a:t>links </a:t>
            </a:r>
            <a:r>
              <a:rPr lang="en-GB" sz="2000" dirty="0" smtClean="0"/>
              <a:t>below for additional information </a:t>
            </a:r>
          </a:p>
          <a:p>
            <a:pPr marL="0" indent="0">
              <a:lnSpc>
                <a:spcPct val="120000"/>
              </a:lnSpc>
              <a:spcAft>
                <a:spcPts val="1200"/>
              </a:spcAft>
              <a:buNone/>
              <a:defRPr/>
            </a:pPr>
            <a:endParaRPr lang="en-GB" sz="2000" dirty="0" smtClean="0"/>
          </a:p>
          <a:p>
            <a:pPr marL="0" indent="0" fontAlgn="auto">
              <a:lnSpc>
                <a:spcPct val="120000"/>
              </a:lnSpc>
              <a:spcBef>
                <a:spcPts val="0"/>
              </a:spcBef>
              <a:spcAft>
                <a:spcPts val="1200"/>
              </a:spcAft>
              <a:buNone/>
              <a:defRPr/>
            </a:pPr>
            <a:endParaRPr lang="en-GB" sz="1400" dirty="0" smtClean="0"/>
          </a:p>
          <a:p>
            <a:pPr marL="0" indent="0" fontAlgn="auto">
              <a:lnSpc>
                <a:spcPct val="120000"/>
              </a:lnSpc>
              <a:spcBef>
                <a:spcPts val="0"/>
              </a:spcBef>
              <a:spcAft>
                <a:spcPts val="1200"/>
              </a:spcAft>
              <a:buNone/>
              <a:defRPr/>
            </a:pPr>
            <a:endParaRPr lang="en-GB" sz="1400" dirty="0" smtClean="0"/>
          </a:p>
          <a:p>
            <a:pPr marL="0" indent="0" fontAlgn="auto">
              <a:lnSpc>
                <a:spcPct val="120000"/>
              </a:lnSpc>
              <a:spcBef>
                <a:spcPts val="0"/>
              </a:spcBef>
              <a:spcAft>
                <a:spcPts val="1200"/>
              </a:spcAft>
              <a:buNone/>
              <a:defRPr/>
            </a:pPr>
            <a:endParaRPr lang="en-GB" sz="1400" dirty="0" smtClean="0"/>
          </a:p>
          <a:p>
            <a:pPr marL="0" indent="0">
              <a:lnSpc>
                <a:spcPct val="120000"/>
              </a:lnSpc>
              <a:spcAft>
                <a:spcPts val="1200"/>
              </a:spcAft>
              <a:buNone/>
              <a:defRPr/>
            </a:pPr>
            <a:r>
              <a:rPr lang="en-GB" sz="2000" b="1" dirty="0" smtClean="0"/>
              <a:t>Task 13 - M1.4 </a:t>
            </a:r>
            <a:r>
              <a:rPr lang="en-GB" sz="2000" dirty="0" smtClean="0"/>
              <a:t>– Show evidence of the type of </a:t>
            </a:r>
            <a:r>
              <a:rPr lang="en-GB" sz="2000" b="1" dirty="0" smtClean="0"/>
              <a:t>business ownership </a:t>
            </a:r>
            <a:r>
              <a:rPr lang="en-GB" sz="2000" dirty="0" smtClean="0"/>
              <a:t>that your </a:t>
            </a:r>
            <a:r>
              <a:rPr lang="en-GB" sz="2000" b="1" u="sng" dirty="0" smtClean="0"/>
              <a:t>2</a:t>
            </a:r>
            <a:r>
              <a:rPr lang="en-GB" sz="2000" dirty="0" smtClean="0"/>
              <a:t> chosen businesses focus on</a:t>
            </a:r>
          </a:p>
        </p:txBody>
      </p:sp>
      <p:graphicFrame>
        <p:nvGraphicFramePr>
          <p:cNvPr id="4" name="Table 3"/>
          <p:cNvGraphicFramePr>
            <a:graphicFrameLocks noGrp="1"/>
          </p:cNvGraphicFramePr>
          <p:nvPr>
            <p:extLst>
              <p:ext uri="{D42A27DB-BD31-4B8C-83A1-F6EECF244321}">
                <p14:modId xmlns:p14="http://schemas.microsoft.com/office/powerpoint/2010/main" val="2065224299"/>
              </p:ext>
            </p:extLst>
          </p:nvPr>
        </p:nvGraphicFramePr>
        <p:xfrm>
          <a:off x="214282" y="3760440"/>
          <a:ext cx="8712966" cy="1828800"/>
        </p:xfrm>
        <a:graphic>
          <a:graphicData uri="http://schemas.openxmlformats.org/drawingml/2006/table">
            <a:tbl>
              <a:tblPr firstRow="1" bandRow="1">
                <a:tableStyleId>{5C22544A-7EE6-4342-B048-85BDC9FD1C3A}</a:tableStyleId>
              </a:tblPr>
              <a:tblGrid>
                <a:gridCol w="2904322"/>
                <a:gridCol w="2904322"/>
                <a:gridCol w="2904322"/>
              </a:tblGrid>
              <a:tr h="1368152">
                <a:tc>
                  <a:txBody>
                    <a:bodyPr/>
                    <a:lstStyle/>
                    <a:p>
                      <a:pPr algn="ctr"/>
                      <a:r>
                        <a:rPr lang="en-GB" sz="1800" b="1" dirty="0" smtClean="0">
                          <a:solidFill>
                            <a:schemeClr val="tx1"/>
                          </a:solidFill>
                          <a:latin typeface="Calibri" pitchFamily="34" charset="0"/>
                          <a:cs typeface="Calibri" pitchFamily="34" charset="0"/>
                          <a:hlinkClick r:id="rId4" action="ppaction://hlinksldjump"/>
                        </a:rPr>
                        <a:t>Public</a:t>
                      </a:r>
                      <a:endParaRPr lang="en-GB" sz="1800" b="1" dirty="0" smtClean="0">
                        <a:solidFill>
                          <a:schemeClr val="tx1"/>
                        </a:solidFill>
                        <a:latin typeface="Calibri" pitchFamily="34" charset="0"/>
                        <a:cs typeface="Calibri" pitchFamily="34" charset="0"/>
                        <a:hlinkClick r:id="rId5" action="ppaction://hlinksldjump"/>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6" action="ppaction://hlinksldjump"/>
                        </a:rPr>
                        <a:t>Government Departments</a:t>
                      </a: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6" action="ppaction://hlinksldjump"/>
                        </a:rPr>
                        <a:t>Government Agencies</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indent="0" algn="ctr">
                        <a:buFont typeface="Arial" pitchFamily="34" charset="0"/>
                        <a:buNone/>
                      </a:pPr>
                      <a:r>
                        <a:rPr lang="en-GB" sz="1800" b="1" dirty="0" smtClean="0">
                          <a:solidFill>
                            <a:schemeClr val="tx1"/>
                          </a:solidFill>
                          <a:latin typeface="Calibri" pitchFamily="34" charset="0"/>
                          <a:cs typeface="Calibri" pitchFamily="34" charset="0"/>
                          <a:hlinkClick r:id="rId7" action="ppaction://hlinksldjump"/>
                        </a:rPr>
                        <a:t>Private</a:t>
                      </a:r>
                      <a:endParaRPr lang="en-GB" sz="1800" b="1" dirty="0" smtClean="0">
                        <a:solidFill>
                          <a:schemeClr val="tx1"/>
                        </a:solidFill>
                        <a:latin typeface="Calibri" pitchFamily="34" charset="0"/>
                        <a:cs typeface="Calibri" pitchFamily="34" charset="0"/>
                        <a:hlinkClick r:id="rId8" action="ppaction://hlinksldjump"/>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9" action="ppaction://hlinksldjump"/>
                        </a:rPr>
                        <a:t>Private Limited Company</a:t>
                      </a:r>
                      <a:endParaRPr lang="en-GB" sz="1600" b="1" dirty="0" smtClean="0">
                        <a:solidFill>
                          <a:schemeClr val="tx1"/>
                        </a:solidFill>
                        <a:latin typeface="Calibri" pitchFamily="34" charset="0"/>
                        <a:cs typeface="Calibri" pitchFamily="34" charset="0"/>
                        <a:hlinkClick r:id="" action="ppaction://noaction"/>
                      </a:endParaRP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600" b="1" dirty="0" smtClean="0">
                          <a:solidFill>
                            <a:schemeClr val="tx1"/>
                          </a:solidFill>
                          <a:latin typeface="Calibri" pitchFamily="34" charset="0"/>
                          <a:cs typeface="Calibri" pitchFamily="34" charset="0"/>
                          <a:hlinkClick r:id="rId9" action="ppaction://hlinksldjump"/>
                        </a:rPr>
                        <a:t>Public Limited Company</a:t>
                      </a:r>
                      <a:endParaRPr lang="en-GB" sz="1600" b="1" dirty="0" smtClean="0">
                        <a:solidFill>
                          <a:schemeClr val="tx1"/>
                        </a:solidFill>
                        <a:latin typeface="Calibri" pitchFamily="34" charset="0"/>
                        <a:cs typeface="Calibri" pitchFamily="34" charset="0"/>
                        <a:hlinkClick r:id="" action="ppaction://noaction"/>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10" action="ppaction://hlinksldjump"/>
                        </a:rPr>
                        <a:t>Sole Trader</a:t>
                      </a:r>
                      <a:endParaRPr lang="en-GB" sz="1600" b="1" dirty="0" smtClean="0">
                        <a:solidFill>
                          <a:schemeClr val="tx1"/>
                        </a:solidFill>
                        <a:latin typeface="Calibri" pitchFamily="34" charset="0"/>
                        <a:cs typeface="Calibri" pitchFamily="34" charset="0"/>
                        <a:hlinkClick r:id="" action="ppaction://noaction"/>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11" action="ppaction://hlinksldjump"/>
                        </a:rPr>
                        <a:t>Partnership</a:t>
                      </a:r>
                      <a:endParaRPr lang="en-GB" sz="1600" b="1" dirty="0" smtClean="0">
                        <a:solidFill>
                          <a:schemeClr val="tx1"/>
                        </a:solidFill>
                        <a:latin typeface="Calibri" pitchFamily="34" charset="0"/>
                        <a:cs typeface="Calibri" pitchFamily="34" charset="0"/>
                        <a:hlinkClick r:id="" action="ppaction://noaction"/>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12" action="ppaction://hlinksldjump"/>
                        </a:rPr>
                        <a:t>Franchises</a:t>
                      </a:r>
                      <a:endParaRPr lang="en-GB" sz="1600" b="1" dirty="0" smtClean="0">
                        <a:solidFill>
                          <a:schemeClr val="tx1"/>
                        </a:solidFill>
                        <a:latin typeface="Calibri" pitchFamily="34" charset="0"/>
                        <a:cs typeface="Calibri" pitchFamily="34" charset="0"/>
                        <a:hlinkClick r:id="" action="ppaction://noaction"/>
                      </a:endParaRP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13" action="ppaction://hlinksldjump"/>
                        </a:rPr>
                        <a:t>Worker Cooperatives</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14" action="ppaction://hlinksldjump"/>
                        </a:rPr>
                        <a:t>Voluntary/Charities</a:t>
                      </a:r>
                    </a:p>
                    <a:p>
                      <a:pPr marL="342900" indent="-342900">
                        <a:buFont typeface="Arial" pitchFamily="34" charset="0"/>
                        <a:buChar char="•"/>
                      </a:pPr>
                      <a:r>
                        <a:rPr lang="en-GB" sz="1600" b="1" dirty="0" smtClean="0">
                          <a:solidFill>
                            <a:schemeClr val="tx1"/>
                          </a:solidFill>
                          <a:latin typeface="Calibri" pitchFamily="34" charset="0"/>
                          <a:cs typeface="Calibri" pitchFamily="34" charset="0"/>
                          <a:hlinkClick r:id="rId14" action="ppaction://hlinksldjump"/>
                        </a:rPr>
                        <a:t>Charitable</a:t>
                      </a:r>
                      <a:r>
                        <a:rPr lang="en-GB" sz="1600" b="1" baseline="0" dirty="0" smtClean="0">
                          <a:solidFill>
                            <a:schemeClr val="tx1"/>
                          </a:solidFill>
                          <a:latin typeface="Calibri" pitchFamily="34" charset="0"/>
                          <a:cs typeface="Calibri" pitchFamily="34" charset="0"/>
                          <a:hlinkClick r:id="rId14" action="ppaction://hlinksldjump"/>
                        </a:rPr>
                        <a:t> trusts</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8515304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60588"/>
            <a:ext cx="8738492" cy="5000660"/>
          </a:xfrm>
        </p:spPr>
        <p:txBody>
          <a:bodyPr rtlCol="0">
            <a:noAutofit/>
          </a:bodyPr>
          <a:lstStyle/>
          <a:p>
            <a:pPr marL="263525" indent="-263525"/>
            <a:r>
              <a:rPr lang="en-GB" sz="2000" dirty="0" smtClean="0"/>
              <a:t>Many people in the UK own their own business – such as the hairdressers, newsagents and greengrocers in your own area. The manager of your local Pizza Hut or KFC may own the business, but as a franchise. All these are small businesses, run and operated by the owners.</a:t>
            </a:r>
          </a:p>
          <a:p>
            <a:pPr marL="263525" indent="-263525"/>
            <a:r>
              <a:rPr lang="en-GB" sz="2000" dirty="0" smtClean="0"/>
              <a:t>Other people own larger businesses. In some cases they may work there every day and control the way it operates. In others, they may never go near the business. Instead they have </a:t>
            </a:r>
            <a:r>
              <a:rPr lang="en-GB" sz="2000" b="1" dirty="0" smtClean="0"/>
              <a:t>shares in the business </a:t>
            </a:r>
            <a:r>
              <a:rPr lang="en-GB" sz="2000" dirty="0" smtClean="0"/>
              <a:t>and are called </a:t>
            </a:r>
            <a:r>
              <a:rPr lang="en-GB" sz="2000" b="1" dirty="0" smtClean="0"/>
              <a:t>shareholders. </a:t>
            </a:r>
            <a:r>
              <a:rPr lang="en-GB" sz="2000" b="1" i="1" dirty="0" smtClean="0"/>
              <a:t>They business may then be run by paid directors.</a:t>
            </a:r>
          </a:p>
          <a:p>
            <a:pPr marL="263525" indent="-263525"/>
            <a:r>
              <a:rPr lang="en-GB" sz="2000" dirty="0" smtClean="0"/>
              <a:t>Some people, such as solicitors or accountants, jointly own a business in partnership with other people. Others may set up in business as a cooperative with no single boss or leader.</a:t>
            </a:r>
          </a:p>
          <a:p>
            <a:pPr marL="263525" indent="-263525"/>
            <a:r>
              <a:rPr lang="en-GB" sz="2000" dirty="0" smtClean="0"/>
              <a:t>In some cases the business may be publicly owned and controlled by the state, on behalf of the people. Or it may be controlled by trustees, who oversee the business affairs. This is the case with charities, the main type of organisation in the voluntary sector – so called because both paid staff and volunteers may be employed.</a:t>
            </a:r>
            <a:endParaRPr lang="en-GB" sz="20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19013454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04034"/>
            <a:ext cx="8640960" cy="1328822"/>
          </a:xfrm>
        </p:spPr>
        <p:txBody>
          <a:bodyPr>
            <a:noAutofit/>
          </a:bodyPr>
          <a:lstStyle/>
          <a:p>
            <a:pPr marL="0" indent="0">
              <a:buNone/>
            </a:pPr>
            <a:r>
              <a:rPr lang="en-GB" sz="2000" b="1" dirty="0" smtClean="0"/>
              <a:t>Private companies</a:t>
            </a:r>
            <a:r>
              <a:rPr lang="en-GB" sz="2000" dirty="0" smtClean="0"/>
              <a:t> - are typically small family businesses that want to keep the control of the business within the family.</a:t>
            </a:r>
          </a:p>
          <a:p>
            <a:pPr marL="0" indent="0">
              <a:buNone/>
            </a:pPr>
            <a:r>
              <a:rPr lang="en-GB" sz="2000" b="1" dirty="0" smtClean="0"/>
              <a:t>Public companies</a:t>
            </a:r>
            <a:r>
              <a:rPr lang="en-GB" sz="2000" dirty="0" smtClean="0"/>
              <a:t> - are the well known national and international companies like Vodafone and Corus Steel.</a:t>
            </a:r>
            <a:br>
              <a:rPr lang="en-GB" sz="2000" dirty="0" smtClean="0"/>
            </a:br>
            <a:endParaRPr lang="en-GB" sz="2000" dirty="0"/>
          </a:p>
        </p:txBody>
      </p:sp>
      <p:graphicFrame>
        <p:nvGraphicFramePr>
          <p:cNvPr id="4" name="Table 3"/>
          <p:cNvGraphicFramePr>
            <a:graphicFrameLocks noGrp="1"/>
          </p:cNvGraphicFramePr>
          <p:nvPr/>
        </p:nvGraphicFramePr>
        <p:xfrm>
          <a:off x="251520" y="2204864"/>
          <a:ext cx="8640960" cy="4114800"/>
        </p:xfrm>
        <a:graphic>
          <a:graphicData uri="http://schemas.openxmlformats.org/drawingml/2006/table">
            <a:tbl>
              <a:tblPr firstRow="1" bandRow="1">
                <a:tableStyleId>{5C22544A-7EE6-4342-B048-85BDC9FD1C3A}</a:tableStyleId>
              </a:tblPr>
              <a:tblGrid>
                <a:gridCol w="4320480"/>
                <a:gridCol w="4320480"/>
              </a:tblGrid>
              <a:tr h="144016">
                <a:tc>
                  <a:txBody>
                    <a:bodyPr/>
                    <a:lstStyle/>
                    <a:p>
                      <a:pPr algn="ctr"/>
                      <a:r>
                        <a:rPr kumimoji="0" lang="en-GB" sz="1800" b="1" i="1" kern="1200" dirty="0" smtClean="0">
                          <a:solidFill>
                            <a:schemeClr val="tx1"/>
                          </a:solidFill>
                          <a:latin typeface="Calibri" pitchFamily="34" charset="0"/>
                          <a:ea typeface="+mn-ea"/>
                          <a:cs typeface="Calibri" pitchFamily="34" charset="0"/>
                        </a:rPr>
                        <a:t>Advantages of Incorporation</a:t>
                      </a:r>
                      <a:endParaRPr lang="en-GB" dirty="0">
                        <a:solidFill>
                          <a:schemeClr val="tx1"/>
                        </a:solidFill>
                        <a:latin typeface="Calibri" pitchFamily="34" charset="0"/>
                        <a:cs typeface="Calibri" pitchFamily="34" charset="0"/>
                      </a:endParaRPr>
                    </a:p>
                  </a:txBody>
                  <a:tcPr/>
                </a:tc>
                <a:tc>
                  <a:txBody>
                    <a:bodyPr/>
                    <a:lstStyle/>
                    <a:p>
                      <a:pPr algn="ctr"/>
                      <a:r>
                        <a:rPr kumimoji="0" lang="en-GB" sz="1800" b="1" i="1" kern="1200" dirty="0" smtClean="0">
                          <a:solidFill>
                            <a:schemeClr val="tx1"/>
                          </a:solidFill>
                          <a:latin typeface="Calibri" pitchFamily="34" charset="0"/>
                          <a:ea typeface="+mn-ea"/>
                          <a:cs typeface="Calibri" pitchFamily="34" charset="0"/>
                        </a:rPr>
                        <a:t>Disadvantages of Incorporation</a:t>
                      </a:r>
                      <a:endParaRPr lang="en-GB" dirty="0">
                        <a:solidFill>
                          <a:schemeClr val="tx1"/>
                        </a:solidFill>
                        <a:latin typeface="Calibri" pitchFamily="34" charset="0"/>
                        <a:cs typeface="Calibri" pitchFamily="34" charset="0"/>
                      </a:endParaRPr>
                    </a:p>
                  </a:txBody>
                  <a:tcPr/>
                </a:tc>
              </a:tr>
              <a:tr h="138296">
                <a:tc>
                  <a:txBody>
                    <a:bodyPr/>
                    <a:lstStyle/>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Potential for limited liability is one of the most important advantages of the corporate form of business structure. The liability of corporate debt is generally limited to the amount of money each investor has invested.</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A corporation can theoretically have perpetual existence.</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A shareholder may freely sell, trade or give away his stock unless this right is formally restricted by corporate decision</a:t>
                      </a:r>
                    </a:p>
                    <a:p>
                      <a:pPr marL="34290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Taxation can be both an advantage and a disadvantage.</a:t>
                      </a:r>
                      <a:endParaRPr lang="en-GB" sz="1600" dirty="0">
                        <a:solidFill>
                          <a:schemeClr val="tx1"/>
                        </a:solidFill>
                        <a:latin typeface="Calibri" pitchFamily="34" charset="0"/>
                        <a:cs typeface="Calibri" pitchFamily="34" charset="0"/>
                      </a:endParaRPr>
                    </a:p>
                  </a:txBody>
                  <a:tcPr/>
                </a:tc>
                <a:tc>
                  <a:txBody>
                    <a:bodyPr/>
                    <a:lstStyle/>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due to the organizational structure in a corporation, a certain degree of individual control is necessarily ;lost by incorporation</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The technical formalities of corporation formation and operation must be strictly observed in order for a business to reap the benefits of corporate existence.</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the initial state fees that must be paid for registration of a corporation can be very high</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Corporations are also subject to a greater level of governmental regulation than any other type of business entity.</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Profits are subject to double taxation when distributed to shareholders in the form of dividends.</a:t>
                      </a: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95700745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4929222"/>
          </a:xfrm>
        </p:spPr>
        <p:txBody>
          <a:bodyPr>
            <a:normAutofit/>
          </a:bodyPr>
          <a:lstStyle/>
          <a:p>
            <a:pPr marL="0" indent="0">
              <a:buNone/>
            </a:pPr>
            <a:r>
              <a:rPr lang="en-GB" sz="2000" dirty="0" smtClean="0"/>
              <a:t>The following table compares these different types of private sector organisations:</a:t>
            </a:r>
            <a:br>
              <a:rPr lang="en-GB" sz="2000" dirty="0" smtClean="0"/>
            </a:b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178899532"/>
              </p:ext>
            </p:extLst>
          </p:nvPr>
        </p:nvGraphicFramePr>
        <p:xfrm>
          <a:off x="251520" y="1509360"/>
          <a:ext cx="8640960" cy="4439920"/>
        </p:xfrm>
        <a:graphic>
          <a:graphicData uri="http://schemas.openxmlformats.org/drawingml/2006/table">
            <a:tbl>
              <a:tblPr firstRow="1" bandRow="1">
                <a:tableStyleId>{5C22544A-7EE6-4342-B048-85BDC9FD1C3A}</a:tableStyleId>
              </a:tblPr>
              <a:tblGrid>
                <a:gridCol w="1296144"/>
                <a:gridCol w="1296144"/>
                <a:gridCol w="1656184"/>
                <a:gridCol w="1440160"/>
                <a:gridCol w="1224136"/>
                <a:gridCol w="1728192"/>
              </a:tblGrid>
              <a:tr h="370840">
                <a:tc>
                  <a:txBody>
                    <a:bodyPr/>
                    <a:lstStyle/>
                    <a:p>
                      <a:pPr algn="ctr"/>
                      <a:r>
                        <a:rPr lang="en-GB" dirty="0" smtClean="0">
                          <a:solidFill>
                            <a:schemeClr val="tx1"/>
                          </a:solidFill>
                          <a:latin typeface="Calibri" pitchFamily="34" charset="0"/>
                          <a:cs typeface="Calibri" pitchFamily="34" charset="0"/>
                        </a:rPr>
                        <a:t> </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Sole Trader</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Partnership</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Private Company</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Public Company</a:t>
                      </a:r>
                      <a:endParaRPr lang="en-GB" dirty="0">
                        <a:solidFill>
                          <a:schemeClr val="tx1"/>
                        </a:solidFill>
                        <a:latin typeface="Calibri" pitchFamily="34" charset="0"/>
                        <a:cs typeface="Calibri" pitchFamily="34" charset="0"/>
                      </a:endParaRPr>
                    </a:p>
                  </a:txBody>
                  <a:tcPr anchor="ctr"/>
                </a:tc>
                <a:tc>
                  <a:txBody>
                    <a:bodyPr/>
                    <a:lstStyle/>
                    <a:p>
                      <a:pPr algn="ctr"/>
                      <a:r>
                        <a:rPr lang="en-GB" dirty="0" smtClean="0">
                          <a:solidFill>
                            <a:schemeClr val="tx1"/>
                          </a:solidFill>
                          <a:latin typeface="Calibri" pitchFamily="34" charset="0"/>
                          <a:cs typeface="Calibri" pitchFamily="34" charset="0"/>
                        </a:rPr>
                        <a:t>Franchise</a:t>
                      </a:r>
                      <a:endParaRPr lang="en-GB"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Who Owns the</a:t>
                      </a:r>
                      <a:r>
                        <a:rPr lang="en-GB" sz="1500" baseline="0" dirty="0" smtClean="0">
                          <a:solidFill>
                            <a:schemeClr val="tx1"/>
                          </a:solidFill>
                          <a:latin typeface="Calibri" pitchFamily="34" charset="0"/>
                          <a:cs typeface="Calibri" pitchFamily="34" charset="0"/>
                        </a:rPr>
                        <a:t> Business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1 owner</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Partners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Shareholders</a:t>
                      </a:r>
                      <a:endParaRPr lang="en-GB" sz="15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dirty="0" smtClean="0">
                          <a:solidFill>
                            <a:schemeClr val="tx1"/>
                          </a:solidFill>
                          <a:latin typeface="Calibri" pitchFamily="34" charset="0"/>
                          <a:cs typeface="Calibri" pitchFamily="34" charset="0"/>
                        </a:rPr>
                        <a:t>Shareholders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Franchisee</a:t>
                      </a:r>
                      <a:endParaRPr lang="en-GB" sz="1500"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Size</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Small</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Fairly small</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Normally</a:t>
                      </a:r>
                      <a:r>
                        <a:rPr lang="en-GB" sz="1500" baseline="0" dirty="0" smtClean="0">
                          <a:solidFill>
                            <a:schemeClr val="tx1"/>
                          </a:solidFill>
                          <a:latin typeface="Calibri" pitchFamily="34" charset="0"/>
                          <a:cs typeface="Calibri" pitchFamily="34" charset="0"/>
                        </a:rPr>
                        <a:t> small but can also be large</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Large</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Small but maybe part of a very large organisation</a:t>
                      </a:r>
                      <a:endParaRPr lang="en-GB" sz="1500"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Liability</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Unlimited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Mostly Unlimited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a:t>
                      </a:r>
                      <a:endParaRPr lang="en-GB" sz="1500"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Profits</a:t>
                      </a:r>
                      <a:r>
                        <a:rPr lang="en-GB" sz="1500" baseline="0" dirty="0" smtClean="0">
                          <a:solidFill>
                            <a:schemeClr val="tx1"/>
                          </a:solidFill>
                          <a:latin typeface="Calibri" pitchFamily="34" charset="0"/>
                          <a:cs typeface="Calibri" pitchFamily="34" charset="0"/>
                        </a:rPr>
                        <a:t> for?</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Owner</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Partners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Shareholders</a:t>
                      </a:r>
                      <a:endParaRPr lang="en-GB" sz="15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dirty="0" smtClean="0">
                          <a:solidFill>
                            <a:schemeClr val="tx1"/>
                          </a:solidFill>
                          <a:latin typeface="Calibri" pitchFamily="34" charset="0"/>
                          <a:cs typeface="Calibri" pitchFamily="34" charset="0"/>
                        </a:rPr>
                        <a:t>Shareholders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Divided between franchisor and franchisee</a:t>
                      </a:r>
                      <a:endParaRPr lang="en-GB" sz="1500"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Access to Capital</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Usually</a:t>
                      </a:r>
                      <a:r>
                        <a:rPr lang="en-GB" sz="1500" baseline="0" dirty="0" smtClean="0">
                          <a:solidFill>
                            <a:schemeClr val="tx1"/>
                          </a:solidFill>
                          <a:latin typeface="Calibri" pitchFamily="34" charset="0"/>
                          <a:cs typeface="Calibri" pitchFamily="34" charset="0"/>
                        </a:rPr>
                        <a:t> fairly limited</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Less than PLC</a:t>
                      </a:r>
                      <a:endParaRPr lang="en-GB" sz="15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dirty="0" smtClean="0">
                          <a:solidFill>
                            <a:schemeClr val="tx1"/>
                          </a:solidFill>
                          <a:latin typeface="Calibri" pitchFamily="34" charset="0"/>
                          <a:cs typeface="Calibri" pitchFamily="34" charset="0"/>
                        </a:rPr>
                        <a:t>Extensive</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 by owner’s capital</a:t>
                      </a:r>
                      <a:endParaRPr lang="en-GB" sz="1500" dirty="0">
                        <a:solidFill>
                          <a:schemeClr val="tx1"/>
                        </a:solidFill>
                        <a:latin typeface="Calibri" pitchFamily="34" charset="0"/>
                        <a:cs typeface="Calibri" pitchFamily="34" charset="0"/>
                      </a:endParaRPr>
                    </a:p>
                  </a:txBody>
                  <a:tcPr anchor="ctr"/>
                </a:tc>
              </a:tr>
              <a:tr h="370840">
                <a:tc>
                  <a:txBody>
                    <a:bodyPr/>
                    <a:lstStyle/>
                    <a:p>
                      <a:pPr algn="ctr"/>
                      <a:r>
                        <a:rPr lang="en-GB" sz="1500" dirty="0" smtClean="0">
                          <a:solidFill>
                            <a:schemeClr val="tx1"/>
                          </a:solidFill>
                          <a:latin typeface="Calibri" pitchFamily="34" charset="0"/>
                          <a:cs typeface="Calibri" pitchFamily="34" charset="0"/>
                        </a:rPr>
                        <a:t>Disadvantage</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Hard work</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Disagreements between partners</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Limited Capital</a:t>
                      </a:r>
                      <a:endParaRPr lang="en-GB" sz="15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dirty="0" smtClean="0">
                          <a:solidFill>
                            <a:schemeClr val="tx1"/>
                          </a:solidFill>
                          <a:latin typeface="Calibri" pitchFamily="34" charset="0"/>
                          <a:cs typeface="Calibri" pitchFamily="34" charset="0"/>
                        </a:rPr>
                        <a:t>Maybe taken over</a:t>
                      </a:r>
                      <a:endParaRPr lang="en-GB" sz="1500" dirty="0">
                        <a:solidFill>
                          <a:schemeClr val="tx1"/>
                        </a:solidFill>
                        <a:latin typeface="Calibri" pitchFamily="34" charset="0"/>
                        <a:cs typeface="Calibri" pitchFamily="34" charset="0"/>
                      </a:endParaRPr>
                    </a:p>
                  </a:txBody>
                  <a:tcPr anchor="ctr"/>
                </a:tc>
                <a:tc>
                  <a:txBody>
                    <a:bodyPr/>
                    <a:lstStyle/>
                    <a:p>
                      <a:pPr algn="ctr"/>
                      <a:r>
                        <a:rPr lang="en-GB" sz="1500" dirty="0" smtClean="0">
                          <a:solidFill>
                            <a:schemeClr val="tx1"/>
                          </a:solidFill>
                          <a:latin typeface="Calibri" pitchFamily="34" charset="0"/>
                          <a:cs typeface="Calibri" pitchFamily="34" charset="0"/>
                        </a:rPr>
                        <a:t>Franchisee has to share profits with franchisor</a:t>
                      </a:r>
                      <a:endParaRPr lang="en-GB" sz="1500" dirty="0">
                        <a:solidFill>
                          <a:schemeClr val="tx1"/>
                        </a:solidFill>
                        <a:latin typeface="Calibri" pitchFamily="34" charset="0"/>
                        <a:cs typeface="Calibri" pitchFamily="34" charset="0"/>
                      </a:endParaRPr>
                    </a:p>
                  </a:txBody>
                  <a:tcPr anchor="ct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18270970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14356"/>
            <a:ext cx="8712968" cy="5000660"/>
          </a:xfrm>
        </p:spPr>
        <p:txBody>
          <a:bodyPr rtlCol="0">
            <a:noAutofit/>
          </a:bodyPr>
          <a:lstStyle/>
          <a:p>
            <a:pPr marL="365125" indent="-365125">
              <a:buNone/>
            </a:pPr>
            <a:r>
              <a:rPr lang="en-GB" sz="1800" b="1" dirty="0" smtClean="0"/>
              <a:t>Public ownerships: </a:t>
            </a:r>
            <a:r>
              <a:rPr lang="en-GB" sz="1800" dirty="0" smtClean="0"/>
              <a:t>are</a:t>
            </a:r>
            <a:r>
              <a:rPr lang="en-GB" sz="1800" b="1" dirty="0" smtClean="0"/>
              <a:t> </a:t>
            </a:r>
            <a:r>
              <a:rPr lang="en-GB" sz="1800" dirty="0" smtClean="0"/>
              <a:t>businesses owned by the state</a:t>
            </a:r>
          </a:p>
          <a:p>
            <a:pPr marL="0" indent="0">
              <a:buNone/>
            </a:pPr>
            <a:r>
              <a:rPr lang="en-GB" sz="1800" dirty="0" smtClean="0"/>
              <a:t>Some enterprises in the UK are owned or controlled by the state such as government departments and organisations funded by the government. </a:t>
            </a:r>
          </a:p>
          <a:p>
            <a:pPr marL="0" indent="0">
              <a:buNone/>
            </a:pPr>
            <a:r>
              <a:rPr lang="en-GB" sz="1800" dirty="0" smtClean="0"/>
              <a:t>They include the following.</a:t>
            </a:r>
          </a:p>
          <a:p>
            <a:r>
              <a:rPr lang="en-GB" sz="1800" b="1" dirty="0" smtClean="0"/>
              <a:t>Government departments </a:t>
            </a:r>
            <a:r>
              <a:rPr lang="en-GB" sz="1800" dirty="0" smtClean="0"/>
              <a:t>- deal with different matters at national level. These include education, the NHS, social security benefits, defence, the police and prison service, environmental issues and concerns, major road building programmes and the collection of taxes.</a:t>
            </a:r>
          </a:p>
          <a:p>
            <a:r>
              <a:rPr lang="en-GB" sz="1800" b="1" dirty="0" smtClean="0"/>
              <a:t>Local authorities</a:t>
            </a:r>
            <a:r>
              <a:rPr lang="en-GB" sz="1800" dirty="0" smtClean="0"/>
              <a:t> - provide services for the local community. These vary, depending upon the area, so that the services in a rural community are different from those offered in a city. The range of services offered is shown in the diagram below.</a:t>
            </a:r>
          </a:p>
        </p:txBody>
      </p:sp>
      <p:pic>
        <p:nvPicPr>
          <p:cNvPr id="1026" name="Picture 2"/>
          <p:cNvPicPr>
            <a:picLocks noChangeAspect="1" noChangeArrowheads="1"/>
          </p:cNvPicPr>
          <p:nvPr/>
        </p:nvPicPr>
        <p:blipFill>
          <a:blip r:embed="rId3" cstate="print"/>
          <a:srcRect l="5859" t="22460" r="13574" b="40430"/>
          <a:stretch>
            <a:fillRect/>
          </a:stretch>
        </p:blipFill>
        <p:spPr bwMode="auto">
          <a:xfrm>
            <a:off x="2843808" y="4293096"/>
            <a:ext cx="6120680" cy="2114417"/>
          </a:xfrm>
          <a:prstGeom prst="rect">
            <a:avLst/>
          </a:prstGeom>
          <a:noFill/>
          <a:ln w="9525">
            <a:noFill/>
            <a:miter lim="800000"/>
            <a:headEnd/>
            <a:tailEnd/>
          </a:ln>
          <a:effectLst/>
        </p:spPr>
      </p:pic>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64428543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32596"/>
            <a:ext cx="8821644" cy="5000660"/>
          </a:xfrm>
        </p:spPr>
        <p:txBody>
          <a:bodyPr rtlCol="0">
            <a:noAutofit/>
          </a:bodyPr>
          <a:lstStyle/>
          <a:p>
            <a:pPr marL="342900" indent="-342900"/>
            <a:r>
              <a:rPr lang="en-GB" sz="1800" b="1" dirty="0" smtClean="0"/>
              <a:t>Private Ownership - An entrepreneur </a:t>
            </a:r>
            <a:r>
              <a:rPr lang="en-GB" sz="1800" dirty="0" smtClean="0"/>
              <a:t>is a person who risks his or her own money to built up successful business.</a:t>
            </a:r>
          </a:p>
          <a:p>
            <a:pPr marL="342900" indent="-342900"/>
            <a:r>
              <a:rPr lang="en-GB" sz="1800" b="1" dirty="0" smtClean="0"/>
              <a:t>Private ownerships </a:t>
            </a:r>
            <a:r>
              <a:rPr lang="en-GB" sz="1800" dirty="0" smtClean="0"/>
              <a:t>are businesses owned by individuals who aim to make a profit. Private organisations are owned by individuals, often known as entrepreneurs, who take the risks involved with running the business. If the business is successful, the owner(s) make a profit. There are four main types of privately owned organisation</a:t>
            </a:r>
          </a:p>
          <a:p>
            <a:r>
              <a:rPr lang="en-GB" sz="1800" b="1" dirty="0" smtClean="0"/>
              <a:t>A sole trader </a:t>
            </a:r>
            <a:r>
              <a:rPr lang="en-GB" sz="1800" dirty="0" smtClean="0"/>
              <a:t>is the name for the smallest type of business. It is owned by one person, even though there may be several employees. A sole trader is personally responsible for every aspect of the business, from keeping the premises clean to doing the accounts and paying the tax due on the profits. Examples include plumbers, decorators, hairdressers and some local retailers. The sole trader can keep all the profit each year, after paying tax.</a:t>
            </a:r>
          </a:p>
          <a:p>
            <a:r>
              <a:rPr lang="en-GB" sz="1800" b="1" dirty="0" smtClean="0"/>
              <a:t>A partnership </a:t>
            </a:r>
            <a:r>
              <a:rPr lang="en-GB" sz="1800" dirty="0" smtClean="0"/>
              <a:t>is owned and run by two or more people. The partners are then jointly responsible for running the business. Most partnerships are small, such as local accountants, solicitors, doctors and vets. However, a few larger organisations are run on the basis that the employees become partners when they join the company.</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278058012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400600"/>
          </a:xfrm>
        </p:spPr>
        <p:txBody>
          <a:bodyPr>
            <a:noAutofit/>
          </a:bodyPr>
          <a:lstStyle/>
          <a:p>
            <a:r>
              <a:rPr lang="en-GB" sz="1400" dirty="0"/>
              <a:t>This unit will help the learner to have an understanding of the range of different businesses that can exist in an economy. Learners will discover the different purposes that such organisations can have and the different forms of ownership that can exist. They will also be able to appreciate the role of the different stakeholders involved in such businesses. </a:t>
            </a:r>
          </a:p>
          <a:p>
            <a:r>
              <a:rPr lang="en-GB" sz="1400" dirty="0"/>
              <a:t>Learners will have an understanding of the different ways in which businesses are organised to achieve their purposes and they will also be able to appreciate that businesses can have a variety of different aims. </a:t>
            </a:r>
          </a:p>
          <a:p>
            <a:r>
              <a:rPr lang="en-GB" sz="1400" dirty="0"/>
              <a:t>This unit will also help the learner to have an understanding of the way in which the wider environment can impact on businesses in terms of both the economic environment and the political, legal and social framework in which businesses operate. </a:t>
            </a:r>
          </a:p>
          <a:p>
            <a:r>
              <a:rPr lang="en-GB" sz="1400" b="1" dirty="0" smtClean="0"/>
              <a:t>P1</a:t>
            </a:r>
            <a:r>
              <a:rPr lang="en-GB" sz="1400" dirty="0" smtClean="0"/>
              <a:t> - Learners </a:t>
            </a:r>
            <a:r>
              <a:rPr lang="en-GB" sz="1400" dirty="0"/>
              <a:t>could write a newspaper article that describes the type of business, purpose and ownership of two contrasting businesses. </a:t>
            </a:r>
          </a:p>
          <a:p>
            <a:r>
              <a:rPr lang="en-GB" sz="1400" dirty="0"/>
              <a:t>Guidance: It would be advisable for the tutor/learner to choose the two businesses to be compared carefully. Businesses that are very different may lead to a meaningless comparison. Ideally, the two businesses chosen should have some similarities but have sufficient differences to allow learners to progress to the merit and distinction requirements. 	</a:t>
            </a:r>
            <a:endParaRPr lang="en-GB" sz="1400" b="1" dirty="0" smtClean="0"/>
          </a:p>
          <a:p>
            <a:r>
              <a:rPr lang="en-GB" sz="1400" b="1" dirty="0" smtClean="0"/>
              <a:t>M1 -</a:t>
            </a:r>
            <a:r>
              <a:rPr lang="en-GB" sz="1400" dirty="0" smtClean="0"/>
              <a:t> Learners </a:t>
            </a:r>
            <a:r>
              <a:rPr lang="en-GB" sz="1400" dirty="0"/>
              <a:t>will need to analyse the reasons for the differences in ownership of the two contrasting businesses. </a:t>
            </a:r>
          </a:p>
          <a:p>
            <a:r>
              <a:rPr lang="en-GB" sz="1400" b="1" dirty="0" smtClean="0"/>
              <a:t>D1</a:t>
            </a:r>
            <a:r>
              <a:rPr lang="en-GB" sz="1400" dirty="0" smtClean="0"/>
              <a:t> - Learners </a:t>
            </a:r>
            <a:r>
              <a:rPr lang="en-GB" sz="1400" dirty="0"/>
              <a:t>will need to evaluate the impact that a change in the legal structure might have on a business </a:t>
            </a:r>
          </a:p>
          <a:p>
            <a:r>
              <a:rPr lang="en-GB" sz="1400" b="1" dirty="0" smtClean="0"/>
              <a:t>P2 </a:t>
            </a:r>
            <a:r>
              <a:rPr lang="en-GB" sz="1400" dirty="0" smtClean="0"/>
              <a:t>- Learners </a:t>
            </a:r>
            <a:r>
              <a:rPr lang="en-GB" sz="1400" dirty="0"/>
              <a:t>could create a report that describes the different stakeholders, both internal and external, who can influence the purpose of the two contrasting businesses. 	</a:t>
            </a:r>
          </a:p>
          <a:p>
            <a:endParaRPr lang="en-GB" sz="1400" dirty="0"/>
          </a:p>
        </p:txBody>
      </p:sp>
      <p:sp>
        <p:nvSpPr>
          <p:cNvPr id="3" name="Title 2"/>
          <p:cNvSpPr>
            <a:spLocks noGrp="1"/>
          </p:cNvSpPr>
          <p:nvPr>
            <p:ph type="title"/>
          </p:nvPr>
        </p:nvSpPr>
        <p:spPr>
          <a:xfrm>
            <a:off x="446856" y="116632"/>
            <a:ext cx="8229600" cy="720080"/>
          </a:xfrm>
        </p:spPr>
        <p:txBody>
          <a:bodyPr>
            <a:normAutofit fontScale="90000"/>
          </a:bodyPr>
          <a:lstStyle/>
          <a:p>
            <a:r>
              <a:rPr lang="en-GB" dirty="0"/>
              <a:t>Assessment Criteria P1, </a:t>
            </a:r>
            <a:r>
              <a:rPr lang="en-GB" dirty="0" smtClean="0"/>
              <a:t>P2, M1</a:t>
            </a:r>
            <a:r>
              <a:rPr lang="en-GB" dirty="0"/>
              <a:t>, D1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32596"/>
            <a:ext cx="8712968" cy="5000660"/>
          </a:xfrm>
        </p:spPr>
        <p:txBody>
          <a:bodyPr rtlCol="0">
            <a:noAutofit/>
          </a:bodyPr>
          <a:lstStyle/>
          <a:p>
            <a:r>
              <a:rPr lang="en-GB" sz="2000" b="1" dirty="0" smtClean="0"/>
              <a:t>A Private limited company </a:t>
            </a:r>
            <a:r>
              <a:rPr lang="en-GB" sz="2000" dirty="0" smtClean="0"/>
              <a:t>is easily identified because its name always ends with the abbreviation ‘Ltd’. The owners each own a share of the business and are therefore known as shareholders. If the company is successful the shareholders will receive a financial reward in the form of dividends. Many private companies are family businesses in which the owners have two roles. As well as being shareholders they are also directors and run the company.</a:t>
            </a:r>
            <a:endParaRPr lang="en-GB" sz="2000" i="1" dirty="0" smtClean="0"/>
          </a:p>
          <a:p>
            <a:r>
              <a:rPr lang="en-GB" sz="2000" b="1" dirty="0" smtClean="0"/>
              <a:t>A Public limited company </a:t>
            </a:r>
            <a:r>
              <a:rPr lang="en-GB" sz="2000" dirty="0" smtClean="0"/>
              <a:t>is the largest type of business. These companies end their name with the letters ‘plc.’ The shares are usually traded on the Stock Exchange and can be owned by members of the public and institutional investors, such as large banks or insurance companies. The directors are paid a salary to run the company and may, or may not, own shares. Selling shares to the public means that this type of company can raise large amounts of money to expand or develop the enterprise. </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425163821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32596"/>
            <a:ext cx="8712968" cy="5000660"/>
          </a:xfrm>
        </p:spPr>
        <p:txBody>
          <a:bodyPr rtlCol="0">
            <a:noAutofit/>
          </a:bodyPr>
          <a:lstStyle/>
          <a:p>
            <a:pPr marL="365125" indent="-365125">
              <a:buNone/>
            </a:pPr>
            <a:r>
              <a:rPr lang="en-GB" sz="2000" b="1" dirty="0" smtClean="0"/>
              <a:t>Private Co-Operative</a:t>
            </a:r>
            <a:r>
              <a:rPr lang="en-GB" sz="2000" dirty="0" smtClean="0"/>
              <a:t> - Two variations on these types of businesses are given below.</a:t>
            </a:r>
          </a:p>
          <a:p>
            <a:r>
              <a:rPr lang="en-GB" sz="2000" b="1" dirty="0" smtClean="0"/>
              <a:t>Franchises </a:t>
            </a:r>
            <a:r>
              <a:rPr lang="en-GB" sz="2000" dirty="0" smtClean="0"/>
              <a:t>- In this situation a small business is started using the name of a larger organisation. The owner of the small business (the franchisee) pays the larger company (the franchisor) a share of the profit and a fee to use the name. In return, he or she is given help and support to run the business. Examples of franchise businesses include Prontoprint, Kentucky Fried Chicken, Body Shop and Benetton.</a:t>
            </a:r>
          </a:p>
          <a:p>
            <a:r>
              <a:rPr lang="en-GB" sz="2000" b="1" dirty="0" smtClean="0"/>
              <a:t>Workers’ cooperatives, </a:t>
            </a:r>
            <a:r>
              <a:rPr lang="en-GB" sz="2000" dirty="0" smtClean="0"/>
              <a:t>where the business is jointly owned and run by the workers. All the profits are shared and the owners make joint decisions about how the business should be run. Workers’ cooperatives in Britain are normally quite small, unlike the CRS – the Cooperative Retail Society – which is owned by its customers and operates all over the country.</a:t>
            </a:r>
            <a:endParaRPr lang="en-GB" sz="2000" i="1" dirty="0" smtClean="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55911228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32026"/>
            <a:ext cx="8640960" cy="4929222"/>
          </a:xfrm>
        </p:spPr>
        <p:txBody>
          <a:bodyPr>
            <a:normAutofit/>
          </a:bodyPr>
          <a:lstStyle/>
          <a:p>
            <a:pPr marL="0" indent="0">
              <a:buNone/>
            </a:pPr>
            <a:r>
              <a:rPr lang="en-GB" sz="2000" b="1" dirty="0" smtClean="0"/>
              <a:t>Types of Private Businesses</a:t>
            </a:r>
          </a:p>
          <a:p>
            <a:pPr marL="0" indent="0">
              <a:buNone/>
            </a:pPr>
            <a:r>
              <a:rPr lang="en-GB" sz="2000" dirty="0" smtClean="0"/>
              <a:t>The main types of business organisation in the private sector are illustrated in the chart below: </a:t>
            </a:r>
          </a:p>
          <a:p>
            <a:pPr marL="0" indent="0">
              <a:buNone/>
            </a:pP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1081203085"/>
              </p:ext>
            </p:extLst>
          </p:nvPr>
        </p:nvGraphicFramePr>
        <p:xfrm>
          <a:off x="251520" y="1916832"/>
          <a:ext cx="8640960" cy="4358640"/>
        </p:xfrm>
        <a:graphic>
          <a:graphicData uri="http://schemas.openxmlformats.org/drawingml/2006/table">
            <a:tbl>
              <a:tblPr firstRow="1" bandRow="1">
                <a:tableStyleId>{5C22544A-7EE6-4342-B048-85BDC9FD1C3A}</a:tableStyleId>
              </a:tblPr>
              <a:tblGrid>
                <a:gridCol w="1368152"/>
                <a:gridCol w="1944216"/>
                <a:gridCol w="2808312"/>
                <a:gridCol w="2520280"/>
              </a:tblGrid>
              <a:tr h="370840">
                <a:tc>
                  <a:txBody>
                    <a:bodyPr/>
                    <a:lstStyle/>
                    <a:p>
                      <a:pPr algn="ctr"/>
                      <a:r>
                        <a:rPr lang="en-GB" sz="2000" dirty="0" smtClean="0">
                          <a:solidFill>
                            <a:schemeClr val="tx1"/>
                          </a:solidFill>
                          <a:latin typeface="Calibri" pitchFamily="34" charset="0"/>
                          <a:cs typeface="Calibri" pitchFamily="34" charset="0"/>
                        </a:rPr>
                        <a:t>Type of Enterprise</a:t>
                      </a:r>
                      <a:endParaRPr lang="en-GB" sz="2000" dirty="0">
                        <a:solidFill>
                          <a:schemeClr val="tx1"/>
                        </a:solidFill>
                        <a:latin typeface="Calibri" pitchFamily="34" charset="0"/>
                        <a:cs typeface="Calibri" pitchFamily="34" charset="0"/>
                      </a:endParaRPr>
                    </a:p>
                  </a:txBody>
                  <a:tcPr anchor="ctr"/>
                </a:tc>
                <a:tc>
                  <a:txBody>
                    <a:bodyPr/>
                    <a:lstStyle/>
                    <a:p>
                      <a:pPr algn="ctr"/>
                      <a:r>
                        <a:rPr lang="en-GB" sz="2000" dirty="0" smtClean="0">
                          <a:solidFill>
                            <a:schemeClr val="tx1"/>
                          </a:solidFill>
                          <a:latin typeface="Calibri" pitchFamily="34" charset="0"/>
                          <a:cs typeface="Calibri" pitchFamily="34" charset="0"/>
                        </a:rPr>
                        <a:t>Who owns the enterprise</a:t>
                      </a:r>
                      <a:endParaRPr lang="en-GB" sz="2000" dirty="0">
                        <a:solidFill>
                          <a:schemeClr val="tx1"/>
                        </a:solidFill>
                        <a:latin typeface="Calibri" pitchFamily="34" charset="0"/>
                        <a:cs typeface="Calibri" pitchFamily="34" charset="0"/>
                      </a:endParaRPr>
                    </a:p>
                  </a:txBody>
                  <a:tcPr anchor="ctr"/>
                </a:tc>
                <a:tc>
                  <a:txBody>
                    <a:bodyPr/>
                    <a:lstStyle/>
                    <a:p>
                      <a:pPr algn="ctr"/>
                      <a:r>
                        <a:rPr lang="en-GB" sz="2000" dirty="0" smtClean="0">
                          <a:solidFill>
                            <a:schemeClr val="tx1"/>
                          </a:solidFill>
                          <a:latin typeface="Calibri" pitchFamily="34" charset="0"/>
                          <a:cs typeface="Calibri" pitchFamily="34" charset="0"/>
                        </a:rPr>
                        <a:t>Who controls the enterprise</a:t>
                      </a:r>
                      <a:endParaRPr lang="en-GB" sz="2000" dirty="0">
                        <a:solidFill>
                          <a:schemeClr val="tx1"/>
                        </a:solidFill>
                        <a:latin typeface="Calibri" pitchFamily="34" charset="0"/>
                        <a:cs typeface="Calibri" pitchFamily="34" charset="0"/>
                      </a:endParaRPr>
                    </a:p>
                  </a:txBody>
                  <a:tcPr anchor="ctr"/>
                </a:tc>
                <a:tc>
                  <a:txBody>
                    <a:bodyPr/>
                    <a:lstStyle/>
                    <a:p>
                      <a:pPr algn="ctr"/>
                      <a:r>
                        <a:rPr lang="en-GB" sz="2000" dirty="0" smtClean="0">
                          <a:solidFill>
                            <a:schemeClr val="tx1"/>
                          </a:solidFill>
                          <a:latin typeface="Calibri" pitchFamily="34" charset="0"/>
                          <a:cs typeface="Calibri" pitchFamily="34" charset="0"/>
                        </a:rPr>
                        <a:t>Sources of finance</a:t>
                      </a:r>
                      <a:endParaRPr lang="en-GB" sz="2000" dirty="0">
                        <a:solidFill>
                          <a:schemeClr val="tx1"/>
                        </a:solidFill>
                        <a:latin typeface="Calibri" pitchFamily="34" charset="0"/>
                        <a:cs typeface="Calibri" pitchFamily="34" charset="0"/>
                      </a:endParaRPr>
                    </a:p>
                  </a:txBody>
                  <a:tcPr anchor="ctr"/>
                </a:tc>
              </a:tr>
              <a:tr h="370840">
                <a:tc>
                  <a:txBody>
                    <a:bodyPr/>
                    <a:lstStyle/>
                    <a:p>
                      <a:pPr algn="ctr"/>
                      <a:r>
                        <a:rPr lang="en-GB" sz="1800" dirty="0" smtClean="0">
                          <a:solidFill>
                            <a:schemeClr val="tx1"/>
                          </a:solidFill>
                          <a:latin typeface="Calibri" pitchFamily="34" charset="0"/>
                          <a:cs typeface="Calibri" pitchFamily="34" charset="0"/>
                        </a:rPr>
                        <a:t>Sole Trader</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1 person</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1 person</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Owner’s savings, bank loans and overdrafts, profits</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sz="1800" dirty="0" smtClean="0">
                          <a:solidFill>
                            <a:schemeClr val="tx1"/>
                          </a:solidFill>
                          <a:latin typeface="Calibri" pitchFamily="34" charset="0"/>
                          <a:cs typeface="Calibri" pitchFamily="34" charset="0"/>
                        </a:rPr>
                        <a:t>Partnership</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2+ owners</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The partners</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Partners</a:t>
                      </a:r>
                      <a:r>
                        <a:rPr lang="en-GB" sz="1800" baseline="0" dirty="0" smtClean="0">
                          <a:solidFill>
                            <a:schemeClr val="tx1"/>
                          </a:solidFill>
                          <a:latin typeface="Calibri" pitchFamily="34" charset="0"/>
                          <a:cs typeface="Calibri" pitchFamily="34" charset="0"/>
                        </a:rPr>
                        <a:t> savings, </a:t>
                      </a:r>
                      <a:r>
                        <a:rPr lang="en-GB" sz="1800" dirty="0" smtClean="0">
                          <a:solidFill>
                            <a:schemeClr val="tx1"/>
                          </a:solidFill>
                          <a:latin typeface="Calibri" pitchFamily="34" charset="0"/>
                          <a:cs typeface="Calibri" pitchFamily="34" charset="0"/>
                        </a:rPr>
                        <a:t>bank loans and overdrafts, profits</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sz="1800" dirty="0" smtClean="0">
                          <a:solidFill>
                            <a:schemeClr val="tx1"/>
                          </a:solidFill>
                          <a:latin typeface="Calibri" pitchFamily="34" charset="0"/>
                          <a:cs typeface="Calibri" pitchFamily="34" charset="0"/>
                        </a:rPr>
                        <a:t>Company</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2 to any number of shareholders</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Major decisions and day-to-day running by directors</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Shares, bank loans and overdrafts, venture</a:t>
                      </a:r>
                      <a:r>
                        <a:rPr lang="en-GB" sz="1800" baseline="0" dirty="0" smtClean="0">
                          <a:solidFill>
                            <a:schemeClr val="tx1"/>
                          </a:solidFill>
                          <a:latin typeface="Calibri" pitchFamily="34" charset="0"/>
                          <a:cs typeface="Calibri" pitchFamily="34" charset="0"/>
                        </a:rPr>
                        <a:t> capital and </a:t>
                      </a:r>
                      <a:r>
                        <a:rPr lang="en-GB" sz="1800" dirty="0" smtClean="0">
                          <a:solidFill>
                            <a:schemeClr val="tx1"/>
                          </a:solidFill>
                          <a:latin typeface="Calibri" pitchFamily="34" charset="0"/>
                          <a:cs typeface="Calibri" pitchFamily="34" charset="0"/>
                        </a:rPr>
                        <a:t>profits</a:t>
                      </a:r>
                      <a:endParaRPr lang="en-GB" sz="1800" dirty="0">
                        <a:solidFill>
                          <a:schemeClr val="tx1"/>
                        </a:solidFill>
                        <a:latin typeface="Calibri" pitchFamily="34" charset="0"/>
                        <a:cs typeface="Calibri" pitchFamily="34" charset="0"/>
                      </a:endParaRPr>
                    </a:p>
                  </a:txBody>
                  <a:tcPr anchor="ctr"/>
                </a:tc>
              </a:tr>
              <a:tr h="370840">
                <a:tc>
                  <a:txBody>
                    <a:bodyPr/>
                    <a:lstStyle/>
                    <a:p>
                      <a:pPr algn="ctr"/>
                      <a:r>
                        <a:rPr lang="en-GB" sz="1800" dirty="0" smtClean="0">
                          <a:solidFill>
                            <a:schemeClr val="tx1"/>
                          </a:solidFill>
                          <a:latin typeface="Calibri" pitchFamily="34" charset="0"/>
                          <a:cs typeface="Calibri" pitchFamily="34" charset="0"/>
                        </a:rPr>
                        <a:t>Franchise</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Franchisee with license</a:t>
                      </a:r>
                      <a:r>
                        <a:rPr lang="en-GB" sz="1800" baseline="0" dirty="0" smtClean="0">
                          <a:solidFill>
                            <a:schemeClr val="tx1"/>
                          </a:solidFill>
                          <a:latin typeface="Calibri" pitchFamily="34" charset="0"/>
                          <a:cs typeface="Calibri" pitchFamily="34" charset="0"/>
                        </a:rPr>
                        <a:t> from franchisor</a:t>
                      </a:r>
                      <a:endParaRPr lang="en-GB" sz="1800" dirty="0">
                        <a:solidFill>
                          <a:schemeClr val="tx1"/>
                        </a:solidFill>
                        <a:latin typeface="Calibri" pitchFamily="34" charset="0"/>
                        <a:cs typeface="Calibri" pitchFamily="34" charset="0"/>
                      </a:endParaRPr>
                    </a:p>
                  </a:txBody>
                  <a:tcPr anchor="ctr"/>
                </a:tc>
                <a:tc>
                  <a:txBody>
                    <a:bodyPr/>
                    <a:lstStyle/>
                    <a:p>
                      <a:pPr algn="ctr"/>
                      <a:r>
                        <a:rPr lang="en-GB" sz="1800" dirty="0" smtClean="0">
                          <a:solidFill>
                            <a:schemeClr val="tx1"/>
                          </a:solidFill>
                          <a:latin typeface="Calibri" pitchFamily="34" charset="0"/>
                          <a:cs typeface="Calibri" pitchFamily="34" charset="0"/>
                        </a:rPr>
                        <a:t>Franchisee with steering guide from franchisor</a:t>
                      </a:r>
                      <a:endParaRPr lang="en-GB" sz="18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latin typeface="Calibri" pitchFamily="34" charset="0"/>
                          <a:cs typeface="Calibri" pitchFamily="34" charset="0"/>
                        </a:rPr>
                        <a:t>Franchisee’s </a:t>
                      </a:r>
                      <a:r>
                        <a:rPr lang="en-GB" sz="1800" baseline="0" dirty="0" smtClean="0">
                          <a:solidFill>
                            <a:schemeClr val="tx1"/>
                          </a:solidFill>
                          <a:latin typeface="Calibri" pitchFamily="34" charset="0"/>
                          <a:cs typeface="Calibri" pitchFamily="34" charset="0"/>
                        </a:rPr>
                        <a:t>savings, borrowing</a:t>
                      </a:r>
                      <a:r>
                        <a:rPr lang="en-GB" sz="1800" dirty="0" smtClean="0">
                          <a:solidFill>
                            <a:schemeClr val="tx1"/>
                          </a:solidFill>
                          <a:latin typeface="Calibri" pitchFamily="34" charset="0"/>
                          <a:cs typeface="Calibri" pitchFamily="34" charset="0"/>
                        </a:rPr>
                        <a:t>, profits</a:t>
                      </a:r>
                    </a:p>
                    <a:p>
                      <a:pPr algn="ctr"/>
                      <a:endParaRPr lang="en-GB" sz="1800" dirty="0">
                        <a:solidFill>
                          <a:schemeClr val="tx1"/>
                        </a:solidFill>
                        <a:latin typeface="Calibri" pitchFamily="34" charset="0"/>
                        <a:cs typeface="Calibri" pitchFamily="34" charset="0"/>
                      </a:endParaRPr>
                    </a:p>
                  </a:txBody>
                  <a:tcPr anchor="ct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292665444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4929222"/>
          </a:xfrm>
        </p:spPr>
        <p:txBody>
          <a:bodyPr>
            <a:noAutofit/>
          </a:bodyPr>
          <a:lstStyle/>
          <a:p>
            <a:pPr marL="342900" indent="-342900">
              <a:buNone/>
            </a:pPr>
            <a:r>
              <a:rPr lang="en-GB" sz="1700" b="1" dirty="0" smtClean="0"/>
              <a:t>Types of organisation in the private sector:</a:t>
            </a:r>
            <a:endParaRPr lang="en-GB" sz="1700" dirty="0" smtClean="0"/>
          </a:p>
          <a:p>
            <a:pPr marL="263525" indent="-263525"/>
            <a:r>
              <a:rPr lang="en-GB" sz="1700" dirty="0" smtClean="0"/>
              <a:t>Typical </a:t>
            </a:r>
            <a:r>
              <a:rPr lang="en-GB" sz="1700" b="1" dirty="0" smtClean="0"/>
              <a:t>sole traders</a:t>
            </a:r>
            <a:r>
              <a:rPr lang="en-GB" sz="1700" dirty="0" smtClean="0"/>
              <a:t> include tradesmen such as plumbers, electricians, television repair people etc. Nowadays lots of people are setting up their own businesses by creating small web-based companies working from home.</a:t>
            </a:r>
          </a:p>
          <a:p>
            <a:pPr marL="263525" indent="-263525"/>
            <a:r>
              <a:rPr lang="en-GB" sz="1700" b="1" dirty="0" smtClean="0"/>
              <a:t>Partnerships</a:t>
            </a:r>
            <a:r>
              <a:rPr lang="en-GB" sz="1700" dirty="0" smtClean="0"/>
              <a:t> are typically found in professional services such as accountants, solicitors, doctors, dentists etc, where the partners can share expertise and skills. They can also share the workload, organising work rotas to allow for time off and holidays. Partners also pool their capital.</a:t>
            </a:r>
          </a:p>
          <a:p>
            <a:pPr marL="263525" indent="-263525"/>
            <a:r>
              <a:rPr lang="en-GB" sz="1700" b="1" dirty="0" smtClean="0"/>
              <a:t>Companies</a:t>
            </a:r>
            <a:r>
              <a:rPr lang="en-GB" sz="1700" dirty="0" smtClean="0"/>
              <a:t> are owned by shareholders that each contributes a stock of money into a central pool. This pool of capital is then used to provide a core sum of finance, which is then added to by borrowing and other forms of finance. Directors run the company on behalf of shareholders who receive a share of the profits as dividends. Examples include Portakabin, Argos, Polestar and Cadbury Schweppes.</a:t>
            </a:r>
          </a:p>
          <a:p>
            <a:pPr marL="263525" indent="-263525"/>
            <a:r>
              <a:rPr lang="en-GB" sz="1700" b="1" dirty="0" smtClean="0"/>
              <a:t>Franchises</a:t>
            </a:r>
            <a:r>
              <a:rPr lang="en-GB" sz="1700" dirty="0" smtClean="0"/>
              <a:t> are licensing arrangements whereby an individual or group can buy the right to trade and produce under a well known brand name in a given locality. The franchisee benefits from working for themselves while having the privilege and reputation associated with a much larger group. Coca-Cola franchises some of its bottling operations, and you will all be familiar with McDonald's. Many of the McDonald's outlets are franchised.</a:t>
            </a:r>
            <a:endParaRPr lang="en-GB" sz="1700" dirty="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269382946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976664"/>
          </a:xfrm>
        </p:spPr>
        <p:txBody>
          <a:bodyPr>
            <a:noAutofit/>
          </a:bodyPr>
          <a:lstStyle/>
          <a:p>
            <a:pPr marL="285750" indent="-285750"/>
            <a:r>
              <a:rPr lang="en-GB" sz="1600" b="1" dirty="0" smtClean="0"/>
              <a:t>Sole traders</a:t>
            </a:r>
            <a:r>
              <a:rPr lang="en-GB" sz="1600" dirty="0" smtClean="0"/>
              <a:t> - like small corner stores and newsagents. If you call out a plumber or electrician they have a good chance of being a sole trader, although they may also be part of a franchise arrangement or a partnership.</a:t>
            </a:r>
          </a:p>
          <a:p>
            <a:pPr marL="285750" indent="-285750"/>
            <a:r>
              <a:rPr lang="en-GB" sz="1600" dirty="0" smtClean="0"/>
              <a:t>This is the simplest and the most widely used structure for business. It is the least regulated type of the various business structures. For tax and legal purposes the business is the owner. </a:t>
            </a:r>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3741648533"/>
              </p:ext>
            </p:extLst>
          </p:nvPr>
        </p:nvGraphicFramePr>
        <p:xfrm>
          <a:off x="179512" y="2348880"/>
          <a:ext cx="8784976" cy="4053840"/>
        </p:xfrm>
        <a:graphic>
          <a:graphicData uri="http://schemas.openxmlformats.org/drawingml/2006/table">
            <a:tbl>
              <a:tblPr firstRow="1" bandRow="1">
                <a:tableStyleId>{5C22544A-7EE6-4342-B048-85BDC9FD1C3A}</a:tableStyleId>
              </a:tblPr>
              <a:tblGrid>
                <a:gridCol w="3456384"/>
                <a:gridCol w="5328592"/>
              </a:tblGrid>
              <a:tr h="370840">
                <a:tc>
                  <a:txBody>
                    <a:bodyPr/>
                    <a:lstStyle/>
                    <a:p>
                      <a:pPr algn="ctr"/>
                      <a:r>
                        <a:rPr lang="en-GB" sz="2000" i="1" dirty="0" smtClean="0">
                          <a:solidFill>
                            <a:schemeClr val="tx1"/>
                          </a:solidFill>
                          <a:latin typeface="Calibri" pitchFamily="34" charset="0"/>
                          <a:cs typeface="Calibri" pitchFamily="34" charset="0"/>
                        </a:rPr>
                        <a:t>Advantages</a:t>
                      </a:r>
                      <a:endParaRPr lang="en-GB" sz="2000" dirty="0">
                        <a:solidFill>
                          <a:schemeClr val="tx1"/>
                        </a:solidFill>
                        <a:latin typeface="Calibri" pitchFamily="34" charset="0"/>
                        <a:cs typeface="Calibri" pitchFamily="34" charset="0"/>
                      </a:endParaRPr>
                    </a:p>
                  </a:txBody>
                  <a:tcPr/>
                </a:tc>
                <a:tc>
                  <a:txBody>
                    <a:bodyPr/>
                    <a:lstStyle/>
                    <a:p>
                      <a:pPr algn="ctr"/>
                      <a:r>
                        <a:rPr lang="en-GB" sz="2000" dirty="0" smtClean="0">
                          <a:solidFill>
                            <a:schemeClr val="tx1"/>
                          </a:solidFill>
                          <a:latin typeface="Calibri" pitchFamily="34" charset="0"/>
                          <a:cs typeface="Calibri" pitchFamily="34" charset="0"/>
                        </a:rPr>
                        <a:t>Disadvantages</a:t>
                      </a:r>
                      <a:endParaRPr lang="en-GB" sz="2000" dirty="0">
                        <a:solidFill>
                          <a:schemeClr val="tx1"/>
                        </a:solidFill>
                        <a:latin typeface="Calibri" pitchFamily="34" charset="0"/>
                        <a:cs typeface="Calibri" pitchFamily="34" charset="0"/>
                      </a:endParaRPr>
                    </a:p>
                  </a:txBody>
                  <a:tcPr/>
                </a:tc>
              </a:tr>
              <a:tr h="370840">
                <a:tc>
                  <a:txBody>
                    <a:bodyPr/>
                    <a:lstStyle/>
                    <a:p>
                      <a:pPr marL="342900" lvl="0" indent="-342900">
                        <a:buFont typeface="Arial" pitchFamily="34" charset="0"/>
                        <a:buChar char="•"/>
                      </a:pPr>
                      <a:r>
                        <a:rPr lang="en-GB" sz="1800" dirty="0" smtClean="0">
                          <a:latin typeface="Calibri" pitchFamily="34" charset="0"/>
                          <a:cs typeface="Calibri" pitchFamily="34" charset="0"/>
                        </a:rPr>
                        <a:t>Sole owner has total control over the operations of this business</a:t>
                      </a:r>
                    </a:p>
                    <a:p>
                      <a:pPr marL="342900" lvl="0" indent="-342900">
                        <a:buFont typeface="Arial" pitchFamily="34" charset="0"/>
                        <a:buChar char="•"/>
                      </a:pPr>
                      <a:r>
                        <a:rPr lang="en-GB" sz="1800" dirty="0" smtClean="0">
                          <a:latin typeface="Calibri" pitchFamily="34" charset="0"/>
                          <a:cs typeface="Calibri" pitchFamily="34" charset="0"/>
                        </a:rPr>
                        <a:t>Least regulated form of business</a:t>
                      </a:r>
                    </a:p>
                    <a:p>
                      <a:pPr marL="342900" lvl="0" indent="-342900">
                        <a:buFont typeface="Arial" pitchFamily="34" charset="0"/>
                        <a:buChar char="•"/>
                      </a:pPr>
                      <a:r>
                        <a:rPr lang="en-GB" sz="1800" dirty="0" smtClean="0">
                          <a:latin typeface="Calibri" pitchFamily="34" charset="0"/>
                          <a:cs typeface="Calibri" pitchFamily="34" charset="0"/>
                        </a:rPr>
                        <a:t>Other than records for tax purposes there are no legal requirements as to how the business must be operated</a:t>
                      </a:r>
                    </a:p>
                    <a:p>
                      <a:pPr marL="342900" lvl="0" indent="-342900">
                        <a:buFont typeface="Arial" pitchFamily="34" charset="0"/>
                        <a:buChar char="•"/>
                      </a:pPr>
                      <a:r>
                        <a:rPr lang="en-GB" sz="1800" dirty="0" smtClean="0">
                          <a:latin typeface="Calibri" pitchFamily="34" charset="0"/>
                          <a:cs typeface="Calibri" pitchFamily="34" charset="0"/>
                        </a:rPr>
                        <a:t>Usually one only needs to obtain a license or pay a fee to a local registering authority.  </a:t>
                      </a:r>
                    </a:p>
                    <a:p>
                      <a:endParaRPr lang="en-GB" sz="1800" dirty="0">
                        <a:latin typeface="Calibri" pitchFamily="34" charset="0"/>
                        <a:cs typeface="Calibri" pitchFamily="34" charset="0"/>
                      </a:endParaRPr>
                    </a:p>
                  </a:txBody>
                  <a:tcPr/>
                </a:tc>
                <a:tc>
                  <a:txBody>
                    <a:bodyPr/>
                    <a:lstStyle/>
                    <a:p>
                      <a:pPr marL="342900" lvl="0" indent="-342900">
                        <a:buFont typeface="Arial" pitchFamily="34" charset="0"/>
                        <a:buChar char="•"/>
                      </a:pPr>
                      <a:r>
                        <a:rPr lang="en-GB" sz="1800" dirty="0" smtClean="0">
                          <a:latin typeface="Calibri" pitchFamily="34" charset="0"/>
                          <a:cs typeface="Calibri" pitchFamily="34" charset="0"/>
                        </a:rPr>
                        <a:t>All of the personal and business assets of the sole owner are at risk in the sole proprietorship</a:t>
                      </a:r>
                    </a:p>
                    <a:p>
                      <a:pPr marL="342900" lvl="0" indent="-342900">
                        <a:buFont typeface="Arial" pitchFamily="34" charset="0"/>
                        <a:buChar char="•"/>
                      </a:pPr>
                      <a:r>
                        <a:rPr lang="en-GB" sz="1800" dirty="0" smtClean="0">
                          <a:latin typeface="Calibri" pitchFamily="34" charset="0"/>
                          <a:cs typeface="Calibri" pitchFamily="34" charset="0"/>
                        </a:rPr>
                        <a:t>A judgment against the sole proprietorship could reach into the personal assets of the sole owner</a:t>
                      </a:r>
                    </a:p>
                    <a:p>
                      <a:pPr marL="342900" lvl="0" indent="-342900">
                        <a:buFont typeface="Arial" pitchFamily="34" charset="0"/>
                        <a:buChar char="•"/>
                      </a:pPr>
                      <a:r>
                        <a:rPr lang="en-GB" sz="1800" dirty="0" smtClean="0">
                          <a:latin typeface="Calibri" pitchFamily="34" charset="0"/>
                          <a:cs typeface="Calibri" pitchFamily="34" charset="0"/>
                        </a:rPr>
                        <a:t>Liability insurance premiums are very high. perhaps too costly for the resources of the sole owner</a:t>
                      </a:r>
                    </a:p>
                    <a:p>
                      <a:pPr marL="342900" lvl="0" indent="-342900">
                        <a:buFont typeface="Arial" pitchFamily="34" charset="0"/>
                        <a:buChar char="•"/>
                      </a:pPr>
                      <a:r>
                        <a:rPr lang="en-GB" sz="1800" dirty="0" smtClean="0">
                          <a:latin typeface="Calibri" pitchFamily="34" charset="0"/>
                          <a:cs typeface="Calibri" pitchFamily="34" charset="0"/>
                        </a:rPr>
                        <a:t>Due to the structure it may be difficult to obtain a loan. if there is insufficient collateral a sole proprietor may have to mortgage a loan or place another piece of personal property as collateral</a:t>
                      </a:r>
                    </a:p>
                    <a:p>
                      <a:pPr marL="342900" lvl="0" indent="-342900">
                        <a:buFont typeface="Arial" pitchFamily="34" charset="0"/>
                        <a:buChar char="•"/>
                      </a:pPr>
                      <a:r>
                        <a:rPr lang="en-GB" sz="1800" dirty="0" smtClean="0">
                          <a:latin typeface="Calibri" pitchFamily="34" charset="0"/>
                          <a:cs typeface="Calibri" pitchFamily="34" charset="0"/>
                        </a:rPr>
                        <a:t>When the sole owner dies often the business ceases to exist due to  the lack of structure in this business form</a:t>
                      </a:r>
                      <a:endParaRPr lang="en-GB" sz="1800" dirty="0">
                        <a:latin typeface="Calibri" pitchFamily="34" charset="0"/>
                        <a:cs typeface="Calibri" pitchFamily="34" charset="0"/>
                      </a:endParaRP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53271007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60018"/>
            <a:ext cx="8640960" cy="4929222"/>
          </a:xfrm>
        </p:spPr>
        <p:txBody>
          <a:bodyPr>
            <a:noAutofit/>
          </a:bodyPr>
          <a:lstStyle/>
          <a:p>
            <a:pPr marL="285750" indent="-285750"/>
            <a:r>
              <a:rPr lang="en-GB" sz="1400" b="1" dirty="0" smtClean="0"/>
              <a:t>Partnership </a:t>
            </a:r>
            <a:r>
              <a:rPr lang="en-GB" sz="1400" dirty="0" smtClean="0"/>
              <a:t>- your doctor or dentist may well be in partnership, as well as solicitors that help your family to buy a house or to make out a will.</a:t>
            </a:r>
          </a:p>
          <a:p>
            <a:pPr marL="285750" indent="-285750"/>
            <a:r>
              <a:rPr lang="en-GB" sz="1400" dirty="0" smtClean="0"/>
              <a:t>The limited partnership is a hybrid type of business structure. It contains elements of both a traditional partnership and a corporation. The limited partnership form of business structure may be used when some interested parties want to invest in a partnership but want only limited liability and do not wish to exercise any control over the business activities of the partnership.</a:t>
            </a:r>
          </a:p>
          <a:p>
            <a:pPr marL="285750" indent="-285750"/>
            <a:r>
              <a:rPr lang="en-GB" sz="1400" dirty="0" smtClean="0"/>
              <a:t>A limited partnership consists of two types of partners; the general partner; one or more people who actively manage the partnership; and the limited partner; one or more people who invest in the partnership but take no active role in the management of the partnership. The general partners are at personal risk for their conduct of the partnership whereas the limited partner risks only that which he has invested in the partnership.</a:t>
            </a:r>
          </a:p>
          <a:p>
            <a:pPr marL="342900" indent="-342900">
              <a:buNone/>
            </a:pPr>
            <a:endParaRPr lang="en-GB" sz="1400" dirty="0"/>
          </a:p>
        </p:txBody>
      </p:sp>
      <p:graphicFrame>
        <p:nvGraphicFramePr>
          <p:cNvPr id="4" name="Table 3"/>
          <p:cNvGraphicFramePr>
            <a:graphicFrameLocks noGrp="1"/>
          </p:cNvGraphicFramePr>
          <p:nvPr>
            <p:extLst>
              <p:ext uri="{D42A27DB-BD31-4B8C-83A1-F6EECF244321}">
                <p14:modId xmlns:p14="http://schemas.microsoft.com/office/powerpoint/2010/main" val="3513773003"/>
              </p:ext>
            </p:extLst>
          </p:nvPr>
        </p:nvGraphicFramePr>
        <p:xfrm>
          <a:off x="179512" y="3717032"/>
          <a:ext cx="8784976" cy="265684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1800" i="1" dirty="0" smtClean="0">
                          <a:solidFill>
                            <a:schemeClr val="tx1"/>
                          </a:solidFill>
                          <a:latin typeface="Calibri" pitchFamily="34" charset="0"/>
                          <a:cs typeface="Calibri" pitchFamily="34" charset="0"/>
                        </a:rPr>
                        <a:t>Advantages</a:t>
                      </a:r>
                      <a:endParaRPr lang="en-GB" dirty="0">
                        <a:solidFill>
                          <a:schemeClr val="tx1"/>
                        </a:solidFill>
                        <a:latin typeface="Calibri" pitchFamily="34" charset="0"/>
                        <a:cs typeface="Calibri" pitchFamily="34" charset="0"/>
                      </a:endParaRPr>
                    </a:p>
                  </a:txBody>
                  <a:tcPr/>
                </a:tc>
                <a:tc>
                  <a:txBody>
                    <a:bodyPr/>
                    <a:lstStyle/>
                    <a:p>
                      <a:pPr algn="ctr"/>
                      <a:r>
                        <a:rPr lang="en-GB" dirty="0" smtClean="0">
                          <a:solidFill>
                            <a:schemeClr val="tx1"/>
                          </a:solidFill>
                          <a:latin typeface="Calibri" pitchFamily="34" charset="0"/>
                          <a:cs typeface="Calibri" pitchFamily="34" charset="0"/>
                        </a:rPr>
                        <a:t>Disadvantages</a:t>
                      </a:r>
                      <a:endParaRPr lang="en-GB" dirty="0">
                        <a:solidFill>
                          <a:schemeClr val="tx1"/>
                        </a:solidFill>
                        <a:latin typeface="Calibri" pitchFamily="34" charset="0"/>
                        <a:cs typeface="Calibri" pitchFamily="34" charset="0"/>
                      </a:endParaRPr>
                    </a:p>
                  </a:txBody>
                  <a:tcPr/>
                </a:tc>
              </a:tr>
              <a:tr h="370840">
                <a:tc>
                  <a:txBody>
                    <a:bodyPr/>
                    <a:lstStyle/>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The limited partner, as long as he remains passive, has no personal liability and risks only that which he invests.</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This low risk for the limited partner and the fact that the limited partner shares in the profits and tax deductions with no duties regarding the active conduct of business may make it easier for the partnership to find investors.</a:t>
                      </a:r>
                    </a:p>
                  </a:txBody>
                  <a:tcPr/>
                </a:tc>
                <a:tc>
                  <a:txBody>
                    <a:bodyPr/>
                    <a:lstStyle/>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There is always a chance for a lack of continuity and clear cut guidelines amongst the partners concerning who does what and how to conduct business.</a:t>
                      </a:r>
                    </a:p>
                    <a:p>
                      <a:pPr marL="342900" lvl="0" indent="-342900">
                        <a:buFont typeface="Arial" pitchFamily="34" charset="0"/>
                        <a:buChar char="•"/>
                      </a:pPr>
                      <a:r>
                        <a:rPr kumimoji="0" lang="en-GB" sz="1600" kern="1200" dirty="0" smtClean="0">
                          <a:solidFill>
                            <a:schemeClr val="dk1"/>
                          </a:solidFill>
                          <a:latin typeface="Calibri" pitchFamily="34" charset="0"/>
                          <a:ea typeface="+mn-ea"/>
                          <a:cs typeface="Calibri" pitchFamily="34" charset="0"/>
                        </a:rPr>
                        <a:t>General partners maintain full personal risk. The limited partner risks losing the benefits of the limited partner status if they take any active role in the conduct of the activities of the partnerships</a:t>
                      </a: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11922294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892480" cy="4929222"/>
          </a:xfrm>
        </p:spPr>
        <p:txBody>
          <a:bodyPr>
            <a:noAutofit/>
          </a:bodyPr>
          <a:lstStyle/>
          <a:p>
            <a:pPr marL="285750" indent="-285750"/>
            <a:r>
              <a:rPr lang="en-GB" sz="1800" b="1" dirty="0" smtClean="0"/>
              <a:t>The Corporation - </a:t>
            </a:r>
            <a:r>
              <a:rPr lang="en-GB" sz="1800" dirty="0" smtClean="0"/>
              <a:t>A corporation is an artificial entity created by filing Articles of Incorporation with the Secretary of State. This gives the corporation existence and a legal right to conduct business in the state of incorporation. Corporations are more complex than either a partnership or sole proprietorship and are subject to more regulation by the state.</a:t>
            </a:r>
          </a:p>
          <a:p>
            <a:pPr marL="285750" indent="-285750"/>
            <a:r>
              <a:rPr lang="en-GB" sz="1800" dirty="0" smtClean="0"/>
              <a:t>The internal rules of the corporation which outline the mechanics of the operation and management are called the by-laws.</a:t>
            </a:r>
          </a:p>
          <a:p>
            <a:pPr marL="0" indent="0">
              <a:buNone/>
            </a:pPr>
            <a:r>
              <a:rPr lang="en-GB" sz="1800" dirty="0" smtClean="0"/>
              <a:t>Corporate Structure: A Concise Explanation</a:t>
            </a:r>
          </a:p>
          <a:p>
            <a:pPr lvl="0"/>
            <a:r>
              <a:rPr lang="en-GB" sz="1800" b="1" dirty="0" smtClean="0"/>
              <a:t>Shareholders</a:t>
            </a:r>
            <a:r>
              <a:rPr lang="en-GB" sz="1800" dirty="0" smtClean="0"/>
              <a:t>: They own share in the business but do not engage in the direct management of the operation except by electing the directors of the corporation and by voting on major corporate issues.</a:t>
            </a:r>
          </a:p>
          <a:p>
            <a:pPr lvl="0"/>
            <a:r>
              <a:rPr lang="en-GB" sz="1800" b="1" dirty="0" smtClean="0"/>
              <a:t>Directors</a:t>
            </a:r>
            <a:r>
              <a:rPr lang="en-GB" sz="1800" dirty="0" smtClean="0"/>
              <a:t>: They may be shareholders, but as Directors they do not own any of the business. As group known as the Board of Directors, they are jointly responsible for making the major business decision for the corporation as well as appointing the officers of the corporation.</a:t>
            </a:r>
          </a:p>
          <a:p>
            <a:pPr lvl="0"/>
            <a:r>
              <a:rPr lang="en-GB" sz="1800" b="1" dirty="0" smtClean="0"/>
              <a:t>Officers</a:t>
            </a:r>
            <a:r>
              <a:rPr lang="en-GB" sz="1800" dirty="0" smtClean="0"/>
              <a:t>: they may be shareholders and/or directors, but, as officers, they do not own any of the business. They are responsible for the day-to-day operations of the corporate business. Usual titles for the different corporate officers are: President, vice-president, Secretary and treasurer.</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353359698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32026"/>
            <a:ext cx="8640960" cy="4929222"/>
          </a:xfrm>
        </p:spPr>
        <p:txBody>
          <a:bodyPr>
            <a:noAutofit/>
          </a:bodyPr>
          <a:lstStyle/>
          <a:p>
            <a:pPr marL="0" indent="0">
              <a:buNone/>
            </a:pPr>
            <a:r>
              <a:rPr lang="en-GB" sz="1600" b="1" dirty="0" smtClean="0"/>
              <a:t>Franchising - </a:t>
            </a:r>
            <a:r>
              <a:rPr lang="en-GB" sz="1600" dirty="0" smtClean="0"/>
              <a:t>In the United States almost half of all retail sales are made through firms operating under the franchise system like McDonald's which has a brand franchise. Franchising is becoming increasingly popular in this country.</a:t>
            </a:r>
            <a:br>
              <a:rPr lang="en-GB" sz="1600" dirty="0" smtClean="0"/>
            </a:br>
            <a:r>
              <a:rPr lang="en-GB" sz="1600" dirty="0" smtClean="0"/>
              <a:t>Franchising is really the 'hiring out' or licensing of the use of 'good ideas' to other companies. </a:t>
            </a:r>
          </a:p>
          <a:p>
            <a:pPr marL="0" indent="0">
              <a:buNone/>
            </a:pPr>
            <a:r>
              <a:rPr lang="en-GB" sz="1600" dirty="0" smtClean="0"/>
              <a:t>A franchise grants permission to sell a product and trade under a certain name in a particular area. If I have a good idea, I can sell you a licence to trade and carry out a business using my idea in your area. The person taking out the franchise puts down a sum of money as capital and is issued with equipment by the franchising company. The firm selling the franchise is called the franchisor and a person paying for the franchise is called the franchisee. </a:t>
            </a:r>
          </a:p>
          <a:p>
            <a:pPr marL="0" indent="0">
              <a:buNone/>
            </a:pPr>
            <a:r>
              <a:rPr lang="en-GB" sz="1600" dirty="0" smtClean="0"/>
              <a:t>Where materials are an important part of the business (e.g. confectionary, pizza bases, and hair salons) the franchisee must buy an agreed percentage of supplies from the franchisor, which thus makes a profit on these supplies as well as ensuring the quality of the final product. The franchisor also takes a percentage of the profits of the business, without having to risk capital or become involved in the day-to-day management.</a:t>
            </a:r>
          </a:p>
          <a:p>
            <a:pPr marL="0" indent="0">
              <a:buNone/>
            </a:pPr>
            <a:r>
              <a:rPr lang="en-GB" sz="1600" dirty="0" smtClean="0"/>
              <a:t>The franchisee benefits from trading under a well-known name and enjoys a local monopoly. Training is usually arranged by the franchisor. The franchisee is his or her own boss and takes most of the profits. </a:t>
            </a:r>
          </a:p>
          <a:p>
            <a:pPr marL="0" indent="0">
              <a:buNone/>
            </a:pPr>
            <a:r>
              <a:rPr lang="en-GB" sz="1600" b="1" dirty="0" smtClean="0"/>
              <a:t>Franchises</a:t>
            </a:r>
            <a:r>
              <a:rPr lang="en-GB" sz="1600" dirty="0" smtClean="0"/>
              <a:t> - are commonly found in Quick Service Restaurants such as McDonald's as well as in other food outlets, and services such as 24 hour plumbing.</a:t>
            </a:r>
            <a:br>
              <a:rPr lang="en-GB" sz="1600" dirty="0" smtClean="0"/>
            </a:br>
            <a:r>
              <a:rPr lang="en-GB" sz="1600" dirty="0" smtClean="0"/>
              <a:t> </a:t>
            </a:r>
            <a:br>
              <a:rPr lang="en-GB" sz="1600" dirty="0" smtClean="0"/>
            </a:br>
            <a:endParaRPr lang="en-GB" sz="1600" dirty="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182885554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688632"/>
          </a:xfrm>
        </p:spPr>
        <p:txBody>
          <a:bodyPr>
            <a:noAutofit/>
          </a:bodyPr>
          <a:lstStyle/>
          <a:p>
            <a:pPr marL="365125" indent="-365125">
              <a:buNone/>
            </a:pPr>
            <a:r>
              <a:rPr lang="en-GB" sz="1600" b="1" dirty="0" smtClean="0"/>
              <a:t>Criteria for Judging the Success of Business</a:t>
            </a:r>
            <a:endParaRPr lang="en-GB" sz="1600" dirty="0" smtClean="0"/>
          </a:p>
          <a:p>
            <a:pPr marL="258763" indent="-255588"/>
            <a:r>
              <a:rPr lang="en-GB" sz="1600" dirty="0" smtClean="0"/>
              <a:t>Businesses come in a variety of forms. For example, one important distinction is between private and public sector businesses. Then within each sector there are a number of different types of business. </a:t>
            </a:r>
          </a:p>
          <a:p>
            <a:pPr marL="258763" indent="-255588"/>
            <a:r>
              <a:rPr lang="en-GB" sz="1600" dirty="0" smtClean="0"/>
              <a:t>In the public sector, public corporations are government owned businesses such as the BBC, which are then managed independently of the government but to pre-set aims and objectives. Municipal enterprises are local government enterprises.</a:t>
            </a:r>
          </a:p>
          <a:p>
            <a:pPr marL="258763" indent="-255588"/>
            <a:r>
              <a:rPr lang="en-GB" sz="1600" dirty="0" smtClean="0"/>
              <a:t>In the private sector, there are sole traders, partnerships, private companies, public companies, and franchise organisations.</a:t>
            </a:r>
          </a:p>
          <a:p>
            <a:pPr marL="258763" indent="-255588"/>
            <a:r>
              <a:rPr lang="en-GB" sz="1600" dirty="0" smtClean="0"/>
              <a:t>Every company must register with the Registrar of Companies, and must have an official address.</a:t>
            </a:r>
          </a:p>
          <a:p>
            <a:pPr marL="439738" lvl="1" indent="-176213"/>
            <a:r>
              <a:rPr lang="en-GB" sz="1600" dirty="0" smtClean="0"/>
              <a:t>Private companies have Ltd after their name. They are typically smaller than public companies although some like Portakabin and Mars are very large. Shares in a private company can only be bought and sold with permission of the Board of Directors. Shareholders have limited liability.</a:t>
            </a:r>
          </a:p>
          <a:p>
            <a:pPr marL="439738" lvl="1" indent="-176213"/>
            <a:r>
              <a:rPr lang="en-GB" sz="1600" dirty="0" smtClean="0"/>
              <a:t>A public company like Cadbury Schweppes has their shares traded on the Stock Exchange. The main advantage of having shares traded on the Stock Exchange is that large amounts of capital can be raised very quickly. One disadvantage is that control of a business can be lost by the original shareholders if large quantities of shares are purchased as part of a takeover bid. In order to create a public company the directors must apply to the Stock Exchange Council, which will carefully check the accounts.</a:t>
            </a:r>
            <a:endParaRPr lang="en-GB" sz="1600" dirty="0"/>
          </a:p>
        </p:txBody>
      </p:sp>
      <p:sp>
        <p:nvSpPr>
          <p:cNvPr id="22"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2686273196"/>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2968" cy="5328592"/>
          </a:xfrm>
        </p:spPr>
        <p:txBody>
          <a:bodyPr rtlCol="0">
            <a:noAutofit/>
          </a:bodyPr>
          <a:lstStyle/>
          <a:p>
            <a:pPr marL="342900" indent="-342900"/>
            <a:r>
              <a:rPr lang="en-GB" sz="2200" b="1" dirty="0" smtClean="0"/>
              <a:t>Charities and Voluntary - Voluntary organisations </a:t>
            </a:r>
            <a:r>
              <a:rPr lang="en-GB" sz="2200" dirty="0" smtClean="0"/>
              <a:t>are not-for-profit organisation that provides a service, such as a charity, and is run by professional staff and volunteers.</a:t>
            </a:r>
          </a:p>
          <a:p>
            <a:pPr marL="342900" indent="-342900"/>
            <a:r>
              <a:rPr lang="en-GB" sz="2200" b="1" dirty="0" smtClean="0"/>
              <a:t>A Surplus in the voluntary </a:t>
            </a:r>
            <a:r>
              <a:rPr lang="en-GB" sz="2200" dirty="0" smtClean="0"/>
              <a:t>sector, is the amount remaining from donations and fund-raising activities after essential expenses have been paid.</a:t>
            </a:r>
          </a:p>
          <a:p>
            <a:pPr marL="342900" indent="-342900"/>
            <a:r>
              <a:rPr lang="en-GB" sz="2200" dirty="0" smtClean="0"/>
              <a:t>Voluntary organisations, including charities, are so called because many staff, such as many of those you see in charity shops in your town, may work there without being paid. They are also called ‘not-for-profit’ organisations because they focus on using their income to provide a service to those in need. They aim to make a </a:t>
            </a:r>
            <a:r>
              <a:rPr lang="en-GB" sz="2200" b="1" dirty="0" smtClean="0"/>
              <a:t>surplus </a:t>
            </a:r>
            <a:r>
              <a:rPr lang="en-GB" sz="2200" dirty="0" smtClean="0"/>
              <a:t>every year, after necessary expenses, which is used to support and promote their own particular cause.</a:t>
            </a:r>
          </a:p>
        </p:txBody>
      </p:sp>
      <p:sp>
        <p:nvSpPr>
          <p:cNvPr id="19"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Owner</a:t>
            </a:r>
          </a:p>
        </p:txBody>
      </p:sp>
    </p:spTree>
    <p:extLst>
      <p:ext uri="{BB962C8B-B14F-4D97-AF65-F5344CB8AC3E}">
        <p14:creationId xmlns:p14="http://schemas.microsoft.com/office/powerpoint/2010/main" val="107243756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rmAutofit fontScale="70000" lnSpcReduction="20000"/>
          </a:bodyPr>
          <a:lstStyle/>
          <a:p>
            <a:r>
              <a:rPr lang="en-GB" dirty="0"/>
              <a:t>Learners should be encouraged to focus on businesses that they are already familiar with or have an interest in, such as through part-time employment, work experience or as customers. The two businesses must offer a contrast, so careful consideration should be given when choosing. For example, the contrast might be the sector that the business operates in; one could be in the primary or secondary sector and the other could be in the tertiary sector. Alternatively, the contrast could be between a business in the private sector and one in the public or voluntary sector. This could provide a good opportunity for group work, with perhaps different groups investigating different businesses in the local area and using the information they find to produce wall charts or posters to build up a visual map of the local business environment. </a:t>
            </a:r>
          </a:p>
          <a:p>
            <a:r>
              <a:rPr lang="en-GB" dirty="0"/>
              <a:t>Learners should be able to distinguish between internal stakeholders, such as employees and owners, and external stakeholders, such as customers and suppliers. They should examine the influence of the different stakeholders on the businesses, especially in terms of the possible conflicts of interest between different stakeholders. It might be useful if learners focused on particular issues that illustrated such conflicts. The use of local newspaper articles highlighting local issues, such as planning applications, could be used to stimulate discussions about the impact on two contrasting businesses and how their different stakeholders might feel. Alternatively different stakeholders could be invited to talk to the learners</a:t>
            </a:r>
            <a:r>
              <a:rPr lang="en-GB" dirty="0" smtClean="0"/>
              <a:t>.</a:t>
            </a:r>
            <a:endParaRPr lang="en-GB" dirty="0"/>
          </a:p>
        </p:txBody>
      </p:sp>
      <p:sp>
        <p:nvSpPr>
          <p:cNvPr id="3" name="Title 2"/>
          <p:cNvSpPr>
            <a:spLocks noGrp="1"/>
          </p:cNvSpPr>
          <p:nvPr>
            <p:ph type="title"/>
          </p:nvPr>
        </p:nvSpPr>
        <p:spPr>
          <a:xfrm>
            <a:off x="230832" y="116632"/>
            <a:ext cx="8733656" cy="648072"/>
          </a:xfrm>
        </p:spPr>
        <p:txBody>
          <a:bodyPr>
            <a:normAutofit/>
          </a:bodyPr>
          <a:lstStyle/>
          <a:p>
            <a:r>
              <a:rPr lang="en-GB" sz="1800" dirty="0" smtClean="0"/>
              <a:t>LO1 - </a:t>
            </a:r>
            <a:r>
              <a:rPr lang="en-GB" sz="2000" dirty="0"/>
              <a:t>Know the range of different businesses and their </a:t>
            </a:r>
            <a:r>
              <a:rPr lang="en-GB" sz="2000" dirty="0" smtClean="0"/>
              <a:t>ownership</a:t>
            </a:r>
            <a:endParaRPr lang="en-GB" sz="1800" dirty="0"/>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328593"/>
          </a:xfrm>
        </p:spPr>
        <p:txBody>
          <a:bodyPr>
            <a:noAutofit/>
          </a:bodyPr>
          <a:lstStyle/>
          <a:p>
            <a:r>
              <a:rPr lang="en-GB" sz="1600" dirty="0" smtClean="0"/>
              <a:t>When a company decides to change ownership from something as simple as a partnership becoming a single owner company through a buyout, a private owned company being bought out by a larger company into a share owning corporation, or a Franchise going independent, a lot of legal issues and business functions will change along with it.</a:t>
            </a:r>
          </a:p>
          <a:p>
            <a:r>
              <a:rPr lang="en-GB" sz="1600" dirty="0" smtClean="0"/>
              <a:t>For example when Unilever bought Ben and Jerry’s, a well known Partnership, the status of the company changed considerably. The Partnership became part of a share agreement. Ben and Jerry had a place on a board of Directors and decisions became negotiated. Click </a:t>
            </a:r>
            <a:r>
              <a:rPr lang="en-GB" sz="1600" dirty="0" smtClean="0">
                <a:hlinkClick r:id="rId2"/>
              </a:rPr>
              <a:t>here</a:t>
            </a:r>
            <a:r>
              <a:rPr lang="en-GB" sz="1600" dirty="0" smtClean="0"/>
              <a:t>.</a:t>
            </a:r>
          </a:p>
          <a:p>
            <a:r>
              <a:rPr lang="en-GB" sz="1600" dirty="0" smtClean="0"/>
              <a:t>Similarly when </a:t>
            </a:r>
            <a:r>
              <a:rPr lang="en-GB" sz="1600" dirty="0" err="1" smtClean="0"/>
              <a:t>Bodyshop</a:t>
            </a:r>
            <a:r>
              <a:rPr lang="en-GB" sz="1600" dirty="0" smtClean="0"/>
              <a:t>, a well known environmentally friendly, ethos, environmental and ethically friendly driven company was bought by L’Oreal, things changed. See </a:t>
            </a:r>
            <a:r>
              <a:rPr lang="en-GB" sz="1600" dirty="0" smtClean="0">
                <a:hlinkClick r:id="rId3"/>
              </a:rPr>
              <a:t>here</a:t>
            </a:r>
            <a:r>
              <a:rPr lang="en-GB" sz="1600" dirty="0" smtClean="0"/>
              <a:t>.</a:t>
            </a:r>
          </a:p>
          <a:p>
            <a:r>
              <a:rPr lang="en-GB" sz="1600" dirty="0" smtClean="0"/>
              <a:t>When Lloyds TSB was rescued to the degree of a 95% bailout, there should have been a change in ethos and business practice but large payments were still made to managers and underhand practices were still known to be happening. See </a:t>
            </a:r>
            <a:r>
              <a:rPr lang="en-GB" sz="1600" dirty="0" smtClean="0">
                <a:hlinkClick r:id="rId4"/>
              </a:rPr>
              <a:t>here</a:t>
            </a:r>
            <a:r>
              <a:rPr lang="en-GB" sz="1600" dirty="0" smtClean="0"/>
              <a:t>.</a:t>
            </a:r>
          </a:p>
          <a:p>
            <a:pPr marL="109728" indent="0">
              <a:buNone/>
            </a:pPr>
            <a:r>
              <a:rPr lang="en-GB" sz="1600" b="1" dirty="0" smtClean="0"/>
              <a:t>Task 14 – D1.1 – </a:t>
            </a:r>
            <a:r>
              <a:rPr lang="en-GB" sz="1600" dirty="0" smtClean="0"/>
              <a:t>Using examples, discuss the impact that a change in ownership can have on business functions and practice with companies.</a:t>
            </a:r>
          </a:p>
          <a:p>
            <a:pPr marL="109728" indent="0">
              <a:buNone/>
            </a:pPr>
            <a:r>
              <a:rPr lang="en-GB" sz="1600" b="1" dirty="0" smtClean="0"/>
              <a:t>Task 15 – D1.2 – </a:t>
            </a:r>
            <a:r>
              <a:rPr lang="en-GB" sz="1600" dirty="0"/>
              <a:t>U</a:t>
            </a:r>
            <a:r>
              <a:rPr lang="en-GB" sz="1600" dirty="0" smtClean="0"/>
              <a:t>sing your companies as examples, discuss the impact a change in ownership might have on business functions and practice in terms of </a:t>
            </a:r>
            <a:r>
              <a:rPr lang="en-GB" sz="1600" dirty="0"/>
              <a:t>the extent of </a:t>
            </a:r>
            <a:r>
              <a:rPr lang="en-GB" sz="1600" dirty="0" smtClean="0"/>
              <a:t>liability and </a:t>
            </a:r>
            <a:r>
              <a:rPr lang="en-GB" sz="1600" dirty="0"/>
              <a:t>limitations to </a:t>
            </a:r>
            <a:r>
              <a:rPr lang="en-GB" sz="1600" dirty="0" smtClean="0"/>
              <a:t>operation.</a:t>
            </a:r>
            <a:endParaRPr lang="en-GB" sz="1600" dirty="0"/>
          </a:p>
        </p:txBody>
      </p:sp>
      <p:sp>
        <p:nvSpPr>
          <p:cNvPr id="5"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600" dirty="0" smtClean="0"/>
              <a:t>LO1 - </a:t>
            </a:r>
            <a:r>
              <a:rPr lang="en-GB" sz="1800" dirty="0" smtClean="0"/>
              <a:t>Know the range of different businesses and their ownership – Change</a:t>
            </a:r>
          </a:p>
        </p:txBody>
      </p:sp>
    </p:spTree>
    <p:extLst>
      <p:ext uri="{BB962C8B-B14F-4D97-AF65-F5344CB8AC3E}">
        <p14:creationId xmlns:p14="http://schemas.microsoft.com/office/powerpoint/2010/main" val="10139107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62868"/>
            <a:ext cx="8712968" cy="5286412"/>
          </a:xfrm>
        </p:spPr>
        <p:txBody>
          <a:bodyPr rtlCol="0">
            <a:noAutofit/>
          </a:bodyPr>
          <a:lstStyle/>
          <a:p>
            <a:pPr marL="0" indent="0">
              <a:buNone/>
            </a:pPr>
            <a:r>
              <a:rPr lang="en-GB" sz="2000" b="1" dirty="0" smtClean="0"/>
              <a:t>Stakeholders</a:t>
            </a:r>
            <a:r>
              <a:rPr lang="en-GB" sz="2000" dirty="0" smtClean="0"/>
              <a:t> are people or groups who can affect (</a:t>
            </a:r>
            <a:r>
              <a:rPr lang="en-GB" sz="2000" b="1" dirty="0" smtClean="0"/>
              <a:t>influence</a:t>
            </a:r>
            <a:r>
              <a:rPr lang="en-GB" sz="2000" dirty="0" smtClean="0"/>
              <a:t>) or are affected by the organisation</a:t>
            </a:r>
          </a:p>
          <a:p>
            <a:pPr lvl="1"/>
            <a:r>
              <a:rPr lang="en-US" sz="1800" dirty="0" smtClean="0"/>
              <a:t>They can be seen as being either Internal or External to the organisation, or both!</a:t>
            </a:r>
          </a:p>
          <a:p>
            <a:pPr lvl="1"/>
            <a:endParaRPr lang="en-US" sz="1800" dirty="0" smtClean="0"/>
          </a:p>
          <a:p>
            <a:pPr lvl="1"/>
            <a:endParaRPr lang="en-US" sz="1800" dirty="0" smtClean="0"/>
          </a:p>
          <a:p>
            <a:pPr lvl="1"/>
            <a:endParaRPr lang="en-US" sz="1800" dirty="0" smtClean="0"/>
          </a:p>
          <a:p>
            <a:pPr lvl="1"/>
            <a:endParaRPr lang="en-US" sz="200" dirty="0" smtClean="0"/>
          </a:p>
          <a:p>
            <a:pPr lvl="1"/>
            <a:endParaRPr lang="en-US" sz="1800" dirty="0" smtClean="0"/>
          </a:p>
          <a:p>
            <a:pPr marL="0" indent="0" fontAlgn="auto">
              <a:lnSpc>
                <a:spcPct val="110000"/>
              </a:lnSpc>
              <a:spcBef>
                <a:spcPts val="0"/>
              </a:spcBef>
              <a:spcAft>
                <a:spcPts val="0"/>
              </a:spcAft>
              <a:buNone/>
              <a:defRPr/>
            </a:pPr>
            <a:r>
              <a:rPr lang="en-GB" sz="2000" b="1" dirty="0" smtClean="0"/>
              <a:t>Task 16 - P2.1 </a:t>
            </a:r>
            <a:r>
              <a:rPr lang="en-GB" sz="2000" dirty="0" smtClean="0"/>
              <a:t>– Explain in your own words the term </a:t>
            </a:r>
            <a:r>
              <a:rPr lang="en-GB" sz="2000" b="1" dirty="0" smtClean="0"/>
              <a:t>‘Stakeholder’</a:t>
            </a:r>
          </a:p>
          <a:p>
            <a:pPr marL="0" indent="0" fontAlgn="auto">
              <a:lnSpc>
                <a:spcPct val="110000"/>
              </a:lnSpc>
              <a:spcBef>
                <a:spcPts val="0"/>
              </a:spcBef>
              <a:spcAft>
                <a:spcPts val="0"/>
              </a:spcAft>
              <a:buNone/>
              <a:defRPr/>
            </a:pPr>
            <a:r>
              <a:rPr lang="en-GB" sz="2000" b="1" dirty="0" smtClean="0"/>
              <a:t>Task 17 - P2.2</a:t>
            </a:r>
            <a:r>
              <a:rPr lang="en-GB" sz="2000" dirty="0" smtClean="0"/>
              <a:t> – Explain the different types of </a:t>
            </a:r>
            <a:r>
              <a:rPr lang="en-GB" sz="2000" b="1" dirty="0" smtClean="0"/>
              <a:t>stakeholders</a:t>
            </a:r>
            <a:r>
              <a:rPr lang="en-GB" sz="2000" dirty="0" smtClean="0"/>
              <a:t> available (give </a:t>
            </a:r>
            <a:r>
              <a:rPr lang="en-GB" sz="2000" b="1" dirty="0" smtClean="0"/>
              <a:t>examples</a:t>
            </a:r>
            <a:r>
              <a:rPr lang="en-GB" sz="2000" dirty="0" smtClean="0"/>
              <a:t>) </a:t>
            </a:r>
          </a:p>
          <a:p>
            <a:pPr marL="722313" lvl="1" indent="-322263">
              <a:lnSpc>
                <a:spcPct val="110000"/>
              </a:lnSpc>
              <a:spcBef>
                <a:spcPts val="0"/>
              </a:spcBef>
              <a:spcAft>
                <a:spcPts val="0"/>
              </a:spcAft>
            </a:pPr>
            <a:r>
              <a:rPr lang="en-GB" sz="2000" b="1" dirty="0" smtClean="0"/>
              <a:t>Identify</a:t>
            </a:r>
            <a:r>
              <a:rPr lang="en-GB" sz="2000" dirty="0" smtClean="0"/>
              <a:t> and </a:t>
            </a:r>
            <a:r>
              <a:rPr lang="en-GB" sz="2000" b="1" dirty="0" smtClean="0"/>
              <a:t>Discuss</a:t>
            </a:r>
            <a:r>
              <a:rPr lang="en-GB" sz="2000" dirty="0" smtClean="0"/>
              <a:t> how the different types of groups might have different agendas with regards to what they want from the business</a:t>
            </a:r>
          </a:p>
          <a:p>
            <a:pPr marL="0" indent="0" fontAlgn="auto">
              <a:lnSpc>
                <a:spcPct val="110000"/>
              </a:lnSpc>
              <a:spcBef>
                <a:spcPts val="0"/>
              </a:spcBef>
              <a:spcAft>
                <a:spcPts val="0"/>
              </a:spcAft>
              <a:buNone/>
              <a:defRPr/>
            </a:pPr>
            <a:r>
              <a:rPr lang="en-GB" sz="2000" b="1" dirty="0" smtClean="0"/>
              <a:t>Task 18 - P2.3</a:t>
            </a:r>
            <a:r>
              <a:rPr lang="en-GB" sz="2000" dirty="0" smtClean="0"/>
              <a:t> – List and explain the different </a:t>
            </a:r>
            <a:r>
              <a:rPr lang="en-GB" sz="2000" b="1" dirty="0" smtClean="0"/>
              <a:t>stakeholders </a:t>
            </a:r>
            <a:r>
              <a:rPr lang="en-GB" sz="2000" dirty="0" smtClean="0"/>
              <a:t>that exist for your </a:t>
            </a:r>
            <a:r>
              <a:rPr lang="en-GB" sz="2000" b="1" u="sng" dirty="0" smtClean="0"/>
              <a:t>two</a:t>
            </a:r>
            <a:r>
              <a:rPr lang="en-GB" sz="2000" dirty="0" smtClean="0"/>
              <a:t> chosen businesses.  Identify the influence they have on the functions of the business.</a:t>
            </a:r>
          </a:p>
        </p:txBody>
      </p:sp>
      <p:graphicFrame>
        <p:nvGraphicFramePr>
          <p:cNvPr id="4" name="Table 3"/>
          <p:cNvGraphicFramePr>
            <a:graphicFrameLocks noGrp="1"/>
          </p:cNvGraphicFramePr>
          <p:nvPr>
            <p:extLst>
              <p:ext uri="{D42A27DB-BD31-4B8C-83A1-F6EECF244321}">
                <p14:modId xmlns:p14="http://schemas.microsoft.com/office/powerpoint/2010/main" val="968956084"/>
              </p:ext>
            </p:extLst>
          </p:nvPr>
        </p:nvGraphicFramePr>
        <p:xfrm>
          <a:off x="251520" y="1844824"/>
          <a:ext cx="8666484" cy="1261872"/>
        </p:xfrm>
        <a:graphic>
          <a:graphicData uri="http://schemas.openxmlformats.org/drawingml/2006/table">
            <a:tbl>
              <a:tblPr firstRow="1" bandRow="1">
                <a:tableStyleId>{5C22544A-7EE6-4342-B048-85BDC9FD1C3A}</a:tableStyleId>
              </a:tblPr>
              <a:tblGrid>
                <a:gridCol w="1800200"/>
                <a:gridCol w="2533042"/>
                <a:gridCol w="2166621"/>
                <a:gridCol w="2166621"/>
              </a:tblGrid>
              <a:tr h="370840">
                <a:tc>
                  <a:txBody>
                    <a:bodyPr/>
                    <a:lstStyle/>
                    <a:p>
                      <a:pPr algn="ctr">
                        <a:lnSpc>
                          <a:spcPct val="115000"/>
                        </a:lnSpc>
                        <a:spcAft>
                          <a:spcPts val="0"/>
                        </a:spcAft>
                      </a:pPr>
                      <a:r>
                        <a:rPr lang="en-GB" sz="1800" b="1" dirty="0">
                          <a:solidFill>
                            <a:schemeClr val="tx1"/>
                          </a:solidFill>
                          <a:latin typeface="Calibri"/>
                          <a:ea typeface="Times New Roman"/>
                          <a:hlinkClick r:id="rId3" action="ppaction://hlinksldjump"/>
                        </a:rPr>
                        <a:t>Managers </a:t>
                      </a:r>
                      <a:r>
                        <a:rPr lang="en-GB" sz="1800" b="1" dirty="0">
                          <a:solidFill>
                            <a:schemeClr val="tx1"/>
                          </a:solidFill>
                          <a:latin typeface="Calibri"/>
                          <a:ea typeface="Times New Roman"/>
                        </a:rPr>
                        <a:t>/ </a:t>
                      </a:r>
                      <a:r>
                        <a:rPr lang="en-GB" sz="1800" b="1" dirty="0">
                          <a:solidFill>
                            <a:schemeClr val="tx1"/>
                          </a:solidFill>
                          <a:latin typeface="Calibri"/>
                          <a:ea typeface="Times New Roman"/>
                          <a:hlinkClick r:id="rId4" action="ppaction://hlinksldjump"/>
                        </a:rPr>
                        <a:t>Employees </a:t>
                      </a:r>
                      <a:r>
                        <a:rPr lang="en-GB" sz="1800" b="1" dirty="0" smtClean="0">
                          <a:solidFill>
                            <a:schemeClr val="tx1"/>
                          </a:solidFill>
                          <a:latin typeface="Calibri"/>
                          <a:ea typeface="Times New Roman"/>
                          <a:hlinkClick r:id="rId4" action="ppaction://hlinksldjump"/>
                        </a:rPr>
                        <a:t> </a:t>
                      </a:r>
                      <a:r>
                        <a:rPr lang="en-GB" sz="1800" b="1" dirty="0" smtClean="0">
                          <a:solidFill>
                            <a:schemeClr val="tx1"/>
                          </a:solidFill>
                          <a:latin typeface="Calibri"/>
                          <a:ea typeface="Times New Roman"/>
                        </a:rPr>
                        <a:t>(I)</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smtClean="0">
                          <a:solidFill>
                            <a:schemeClr val="tx1"/>
                          </a:solidFill>
                          <a:latin typeface="Calibri"/>
                          <a:ea typeface="Times New Roman"/>
                          <a:hlinkClick r:id="rId5" action="ppaction://hlinksldjump"/>
                        </a:rPr>
                        <a:t>Shareholders (I)</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smtClean="0">
                          <a:solidFill>
                            <a:schemeClr val="tx1"/>
                          </a:solidFill>
                          <a:latin typeface="Calibri"/>
                          <a:ea typeface="Times New Roman"/>
                          <a:hlinkClick r:id="rId6" action="ppaction://hlinksldjump"/>
                        </a:rPr>
                        <a:t>Customers (E)</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smtClean="0">
                          <a:solidFill>
                            <a:schemeClr val="tx1"/>
                          </a:solidFill>
                          <a:latin typeface="Calibri"/>
                          <a:ea typeface="Times New Roman"/>
                          <a:hlinkClick r:id="rId5" action="ppaction://hlinksldjump"/>
                        </a:rPr>
                        <a:t>Suppliers (E)</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r h="370840">
                <a:tc>
                  <a:txBody>
                    <a:bodyPr/>
                    <a:lstStyle/>
                    <a:p>
                      <a:pPr algn="ctr">
                        <a:lnSpc>
                          <a:spcPct val="115000"/>
                        </a:lnSpc>
                        <a:spcAft>
                          <a:spcPts val="0"/>
                        </a:spcAft>
                      </a:pPr>
                      <a:r>
                        <a:rPr lang="en-GB" sz="1800" b="1" dirty="0" smtClean="0">
                          <a:solidFill>
                            <a:schemeClr val="tx1"/>
                          </a:solidFill>
                          <a:latin typeface="Calibri"/>
                          <a:ea typeface="Times New Roman"/>
                          <a:hlinkClick r:id="rId5" action="ppaction://hlinksldjump"/>
                        </a:rPr>
                        <a:t>Owners (I)</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a:solidFill>
                            <a:schemeClr val="tx1"/>
                          </a:solidFill>
                          <a:latin typeface="Calibri"/>
                          <a:ea typeface="Times New Roman"/>
                          <a:hlinkClick r:id="rId7" action="ppaction://hlinksldjump"/>
                        </a:rPr>
                        <a:t>Trade Unions / Employer </a:t>
                      </a:r>
                      <a:r>
                        <a:rPr lang="en-GB" sz="1800" b="1" dirty="0" smtClean="0">
                          <a:solidFill>
                            <a:schemeClr val="tx1"/>
                          </a:solidFill>
                          <a:latin typeface="Calibri"/>
                          <a:ea typeface="Times New Roman"/>
                          <a:hlinkClick r:id="rId7" action="ppaction://hlinksldjump"/>
                        </a:rPr>
                        <a:t>Associations (E)</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a:solidFill>
                            <a:schemeClr val="tx1"/>
                          </a:solidFill>
                          <a:latin typeface="Calibri"/>
                          <a:ea typeface="Times New Roman"/>
                          <a:hlinkClick r:id="rId8" action="ppaction://hlinksldjump"/>
                        </a:rPr>
                        <a:t>Local and National </a:t>
                      </a:r>
                      <a:r>
                        <a:rPr lang="en-GB" sz="1800" b="1" dirty="0" smtClean="0">
                          <a:solidFill>
                            <a:schemeClr val="tx1"/>
                          </a:solidFill>
                          <a:latin typeface="Calibri"/>
                          <a:ea typeface="Times New Roman"/>
                          <a:hlinkClick r:id="rId8" action="ppaction://hlinksldjump"/>
                        </a:rPr>
                        <a:t>Communities (E)</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c>
                  <a:txBody>
                    <a:bodyPr/>
                    <a:lstStyle/>
                    <a:p>
                      <a:pPr algn="ctr">
                        <a:lnSpc>
                          <a:spcPct val="115000"/>
                        </a:lnSpc>
                        <a:spcAft>
                          <a:spcPts val="0"/>
                        </a:spcAft>
                      </a:pPr>
                      <a:r>
                        <a:rPr lang="en-GB" sz="1800" b="1" dirty="0">
                          <a:solidFill>
                            <a:schemeClr val="tx1"/>
                          </a:solidFill>
                          <a:latin typeface="Calibri"/>
                          <a:ea typeface="Times New Roman"/>
                          <a:hlinkClick r:id="rId9" action="ppaction://hlinksldjump"/>
                        </a:rPr>
                        <a:t>Government (Local and Central</a:t>
                      </a:r>
                      <a:r>
                        <a:rPr lang="en-GB" sz="1800" b="1" dirty="0" smtClean="0">
                          <a:solidFill>
                            <a:schemeClr val="tx1"/>
                          </a:solidFill>
                          <a:latin typeface="Calibri"/>
                          <a:ea typeface="Times New Roman"/>
                          <a:hlinkClick r:id="rId9" action="ppaction://hlinksldjump"/>
                        </a:rPr>
                        <a:t>) (E)</a:t>
                      </a:r>
                      <a:endParaRPr lang="en-GB" sz="1800" dirty="0">
                        <a:solidFill>
                          <a:schemeClr val="tx1"/>
                        </a:solidFill>
                        <a:latin typeface="Times New Roman"/>
                        <a:ea typeface="Times New Roman"/>
                      </a:endParaRPr>
                    </a:p>
                  </a:txBody>
                  <a:tcPr marL="68580" marR="68580" marT="0" marB="0" anchor="ctr">
                    <a:solidFill>
                      <a:schemeClr val="tx2">
                        <a:lumMod val="20000"/>
                        <a:lumOff val="80000"/>
                      </a:schemeClr>
                    </a:solidFill>
                  </a:tcPr>
                </a:tc>
              </a:tr>
            </a:tbl>
          </a:graphicData>
        </a:graphic>
      </p:graphicFrame>
      <p:sp>
        <p:nvSpPr>
          <p:cNvPr id="19"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10278977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734876"/>
            <a:ext cx="8229600" cy="5286412"/>
          </a:xfrm>
        </p:spPr>
        <p:txBody>
          <a:bodyPr rtlCol="0">
            <a:noAutofit/>
          </a:bodyPr>
          <a:lstStyle/>
          <a:p>
            <a:r>
              <a:rPr lang="en-US" sz="1700" b="1" dirty="0"/>
              <a:t>Managers </a:t>
            </a:r>
            <a:r>
              <a:rPr lang="en-US" sz="1700" b="1" dirty="0" smtClean="0"/>
              <a:t>as Stakeholders (I) </a:t>
            </a:r>
            <a:r>
              <a:rPr lang="en-US" sz="1700" dirty="0" smtClean="0"/>
              <a:t>–Managers are one of the more influential stakeholders within companies, also the ones left to blame for the success or failure. Their business function is to overlook and run the company, so ultimately if the companies fail then they fail. Their standard function is to:</a:t>
            </a:r>
          </a:p>
          <a:p>
            <a:r>
              <a:rPr lang="en-US" sz="1700" dirty="0" err="1" smtClean="0"/>
              <a:t>Organise</a:t>
            </a:r>
            <a:r>
              <a:rPr lang="en-US" sz="1700" dirty="0" smtClean="0"/>
              <a:t> – Staffing, deliveries, products, premises, day to day functions.</a:t>
            </a:r>
          </a:p>
          <a:p>
            <a:r>
              <a:rPr lang="en-US" sz="1700" dirty="0" smtClean="0"/>
              <a:t>Make Decisions – what happens, who does what, who gets hired, who gets fired.</a:t>
            </a:r>
          </a:p>
          <a:p>
            <a:r>
              <a:rPr lang="en-US" sz="1700" dirty="0" smtClean="0"/>
              <a:t>Plan – short, medium, long term, setting objectives, carrying them out.</a:t>
            </a:r>
          </a:p>
          <a:p>
            <a:r>
              <a:rPr lang="en-US" sz="1700" dirty="0" smtClean="0"/>
              <a:t>Control – day to day, week to week, making things happen, making people do things.</a:t>
            </a:r>
          </a:p>
          <a:p>
            <a:r>
              <a:rPr lang="en-US" sz="1700" dirty="0" smtClean="0"/>
              <a:t>Accountable to the Owner(s) – Chain of command, success or fail.</a:t>
            </a:r>
          </a:p>
          <a:p>
            <a:pPr>
              <a:buFont typeface="Wingdings" pitchFamily="2" charset="2"/>
              <a:buNone/>
            </a:pPr>
            <a:r>
              <a:rPr lang="en-GB" sz="1700" b="1" dirty="0" smtClean="0"/>
              <a:t>They want the company to succeed because:</a:t>
            </a:r>
          </a:p>
          <a:p>
            <a:pPr lvl="1"/>
            <a:r>
              <a:rPr lang="en-GB" sz="1700" dirty="0" smtClean="0"/>
              <a:t>Better chance of promotion</a:t>
            </a:r>
          </a:p>
          <a:p>
            <a:pPr lvl="1"/>
            <a:r>
              <a:rPr lang="en-GB" sz="1700" dirty="0" smtClean="0"/>
              <a:t>Successful company may reward them by paying them higher salaries</a:t>
            </a:r>
          </a:p>
          <a:p>
            <a:pPr lvl="1"/>
            <a:r>
              <a:rPr lang="en-GB" sz="1700" dirty="0" smtClean="0"/>
              <a:t>Giving them a bonus</a:t>
            </a:r>
          </a:p>
          <a:p>
            <a:pPr lvl="1"/>
            <a:r>
              <a:rPr lang="en-GB" sz="1700" dirty="0" smtClean="0"/>
              <a:t>Better fringe benefits</a:t>
            </a:r>
          </a:p>
          <a:p>
            <a:pPr lvl="1"/>
            <a:r>
              <a:rPr lang="en-GB" sz="1700" dirty="0" smtClean="0"/>
              <a:t>If company fails they could lose their job</a:t>
            </a:r>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3462344964"/>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61648" cy="5286412"/>
          </a:xfrm>
        </p:spPr>
        <p:txBody>
          <a:bodyPr rtlCol="0">
            <a:noAutofit/>
          </a:bodyPr>
          <a:lstStyle/>
          <a:p>
            <a:pPr marL="0" indent="0">
              <a:buNone/>
            </a:pPr>
            <a:r>
              <a:rPr lang="en-GB" sz="2000" b="1" dirty="0" smtClean="0"/>
              <a:t>Employees</a:t>
            </a:r>
            <a:r>
              <a:rPr lang="en-GB" sz="2000" dirty="0" smtClean="0"/>
              <a:t> </a:t>
            </a:r>
            <a:r>
              <a:rPr lang="en-US" sz="2000" b="1" dirty="0" smtClean="0"/>
              <a:t>(I) </a:t>
            </a:r>
            <a:r>
              <a:rPr lang="en-GB" sz="2000" dirty="0" smtClean="0"/>
              <a:t>are the make-or-break stakeholders - ignite their passion and your organization will accomplish a great deal. </a:t>
            </a:r>
          </a:p>
          <a:p>
            <a:pPr lvl="1"/>
            <a:r>
              <a:rPr lang="en-US" sz="1800" dirty="0" smtClean="0"/>
              <a:t>A business needs staff or employees to carry out its activities</a:t>
            </a:r>
          </a:p>
          <a:p>
            <a:pPr lvl="1"/>
            <a:r>
              <a:rPr lang="en-US" sz="1800" dirty="0" smtClean="0"/>
              <a:t>Employees agree to work a certain number of hours in return for a wage or salary</a:t>
            </a:r>
          </a:p>
          <a:p>
            <a:pPr lvl="1"/>
            <a:r>
              <a:rPr lang="en-US" sz="1800" dirty="0" smtClean="0"/>
              <a:t>Pay levels vary with skills, qualifications, age, location, types of work and industry and other factors</a:t>
            </a:r>
          </a:p>
          <a:p>
            <a:pPr lvl="1"/>
            <a:endParaRPr lang="en-US" sz="1800" dirty="0" smtClean="0"/>
          </a:p>
          <a:p>
            <a:r>
              <a:rPr lang="en-GB" sz="2000" dirty="0" smtClean="0"/>
              <a:t>Communicating with employees about what you're doing is critical</a:t>
            </a:r>
          </a:p>
          <a:p>
            <a:pPr lvl="1"/>
            <a:r>
              <a:rPr lang="en-GB" sz="1800" dirty="0" smtClean="0"/>
              <a:t>excited to learn green initiatives</a:t>
            </a:r>
          </a:p>
          <a:p>
            <a:pPr lvl="1"/>
            <a:r>
              <a:rPr lang="en-GB" sz="1800" dirty="0" smtClean="0"/>
              <a:t>So how can you do a better job of engaging them in those efforts? </a:t>
            </a:r>
          </a:p>
          <a:p>
            <a:pPr fontAlgn="auto">
              <a:spcBef>
                <a:spcPts val="0"/>
              </a:spcBef>
              <a:spcAft>
                <a:spcPts val="1200"/>
              </a:spcAft>
              <a:defRPr/>
            </a:pPr>
            <a:endParaRPr lang="en-GB" sz="2000" dirty="0" smtClean="0"/>
          </a:p>
          <a:p>
            <a:pPr fontAlgn="auto">
              <a:spcBef>
                <a:spcPts val="0"/>
              </a:spcBef>
              <a:spcAft>
                <a:spcPts val="1200"/>
              </a:spcAft>
              <a:defRPr/>
            </a:pPr>
            <a:endParaRPr lang="en-GB" sz="2000" dirty="0" smtClean="0"/>
          </a:p>
        </p:txBody>
      </p:sp>
      <p:graphicFrame>
        <p:nvGraphicFramePr>
          <p:cNvPr id="19" name="Table 18"/>
          <p:cNvGraphicFramePr>
            <a:graphicFrameLocks noGrp="1"/>
          </p:cNvGraphicFramePr>
          <p:nvPr>
            <p:extLst>
              <p:ext uri="{D42A27DB-BD31-4B8C-83A1-F6EECF244321}">
                <p14:modId xmlns:p14="http://schemas.microsoft.com/office/powerpoint/2010/main" val="276331709"/>
              </p:ext>
            </p:extLst>
          </p:nvPr>
        </p:nvGraphicFramePr>
        <p:xfrm>
          <a:off x="323528" y="4653136"/>
          <a:ext cx="8568952" cy="1402080"/>
        </p:xfrm>
        <a:graphic>
          <a:graphicData uri="http://schemas.openxmlformats.org/drawingml/2006/table">
            <a:tbl>
              <a:tblPr firstRow="1" bandRow="1">
                <a:tableStyleId>{5C22544A-7EE6-4342-B048-85BDC9FD1C3A}</a:tableStyleId>
              </a:tblPr>
              <a:tblGrid>
                <a:gridCol w="4284476"/>
                <a:gridCol w="428447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Want the company to succeed:</a:t>
                      </a:r>
                      <a:endParaRPr lang="en-GB" sz="2000" dirty="0">
                        <a:solidFill>
                          <a:schemeClr val="tx1"/>
                        </a:solidFill>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A failing company will:</a:t>
                      </a:r>
                    </a:p>
                  </a:txBody>
                  <a:tcPr/>
                </a:tc>
              </a:tr>
              <a:tr h="370840">
                <a:tc>
                  <a:txBody>
                    <a:bodyPr/>
                    <a:lstStyle/>
                    <a:p>
                      <a:pPr marL="457200" indent="-457200">
                        <a:buFont typeface="Arial" pitchFamily="34" charset="0"/>
                        <a:buChar char="•"/>
                      </a:pPr>
                      <a:r>
                        <a:rPr lang="en-GB" sz="2000" dirty="0" smtClean="0">
                          <a:solidFill>
                            <a:schemeClr val="tx1"/>
                          </a:solidFill>
                          <a:latin typeface="Calibri" pitchFamily="34" charset="0"/>
                          <a:cs typeface="Calibri" pitchFamily="34" charset="0"/>
                        </a:rPr>
                        <a:t>More likely to get better pay</a:t>
                      </a:r>
                    </a:p>
                    <a:p>
                      <a:pPr marL="457200" indent="-457200">
                        <a:buFont typeface="Arial" pitchFamily="34" charset="0"/>
                        <a:buChar char="•"/>
                      </a:pPr>
                      <a:r>
                        <a:rPr lang="en-GB" sz="2000" dirty="0" smtClean="0">
                          <a:solidFill>
                            <a:schemeClr val="tx1"/>
                          </a:solidFill>
                          <a:latin typeface="Calibri" pitchFamily="34" charset="0"/>
                          <a:cs typeface="Calibri" pitchFamily="34" charset="0"/>
                        </a:rPr>
                        <a:t>Chance of promotion</a:t>
                      </a:r>
                    </a:p>
                    <a:p>
                      <a:pPr marL="457200" indent="-457200">
                        <a:buFont typeface="Arial" pitchFamily="34" charset="0"/>
                        <a:buChar char="•"/>
                      </a:pPr>
                      <a:r>
                        <a:rPr lang="en-GB" sz="2000" dirty="0" smtClean="0">
                          <a:solidFill>
                            <a:schemeClr val="tx1"/>
                          </a:solidFill>
                          <a:latin typeface="Calibri" pitchFamily="34" charset="0"/>
                          <a:cs typeface="Calibri" pitchFamily="34" charset="0"/>
                        </a:rPr>
                        <a:t>Better facilities</a:t>
                      </a:r>
                    </a:p>
                  </a:txBody>
                  <a:tcPr/>
                </a:tc>
                <a:tc>
                  <a:txBody>
                    <a:bodyPr/>
                    <a:lstStyle/>
                    <a:p>
                      <a:pPr marL="457200" indent="-457200">
                        <a:buFont typeface="Arial" pitchFamily="34" charset="0"/>
                        <a:buChar char="•"/>
                      </a:pPr>
                      <a:r>
                        <a:rPr lang="en-GB" sz="2000" dirty="0" smtClean="0">
                          <a:solidFill>
                            <a:schemeClr val="tx1"/>
                          </a:solidFill>
                          <a:latin typeface="Calibri" pitchFamily="34" charset="0"/>
                          <a:cs typeface="Calibri" pitchFamily="34" charset="0"/>
                        </a:rPr>
                        <a:t>Threaten their jobs</a:t>
                      </a:r>
                    </a:p>
                    <a:p>
                      <a:pPr marL="457200" indent="-457200">
                        <a:buFont typeface="Arial" pitchFamily="34" charset="0"/>
                        <a:buChar char="•"/>
                      </a:pPr>
                      <a:r>
                        <a:rPr lang="en-GB" sz="2000" dirty="0" smtClean="0">
                          <a:solidFill>
                            <a:schemeClr val="tx1"/>
                          </a:solidFill>
                          <a:latin typeface="Calibri" pitchFamily="34" charset="0"/>
                          <a:cs typeface="Calibri" pitchFamily="34" charset="0"/>
                        </a:rPr>
                        <a:t>Freeze their pay</a:t>
                      </a:r>
                    </a:p>
                    <a:p>
                      <a:pPr marL="457200" indent="-457200">
                        <a:buFont typeface="Arial" pitchFamily="34" charset="0"/>
                        <a:buChar char="•"/>
                      </a:pPr>
                      <a:r>
                        <a:rPr lang="en-GB" sz="2000" dirty="0" smtClean="0">
                          <a:solidFill>
                            <a:schemeClr val="tx1"/>
                          </a:solidFill>
                          <a:latin typeface="Calibri" pitchFamily="34" charset="0"/>
                          <a:cs typeface="Calibri" pitchFamily="34" charset="0"/>
                        </a:rPr>
                        <a:t>Possibly cut their wages</a:t>
                      </a:r>
                      <a:endParaRPr lang="en-GB" sz="2000" dirty="0">
                        <a:solidFill>
                          <a:schemeClr val="tx1"/>
                        </a:solidFill>
                        <a:latin typeface="Calibri" pitchFamily="34" charset="0"/>
                        <a:cs typeface="Calibri" pitchFamily="34" charset="0"/>
                      </a:endParaRP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1656370712"/>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286412"/>
          </a:xfrm>
        </p:spPr>
        <p:txBody>
          <a:bodyPr rtlCol="0">
            <a:noAutofit/>
          </a:bodyPr>
          <a:lstStyle/>
          <a:p>
            <a:pPr marL="0" indent="0">
              <a:lnSpc>
                <a:spcPct val="90000"/>
              </a:lnSpc>
              <a:buFont typeface="Wingdings" pitchFamily="2" charset="2"/>
              <a:buNone/>
            </a:pPr>
            <a:r>
              <a:rPr lang="en-GB" sz="2000" b="1" dirty="0" smtClean="0"/>
              <a:t>Customers</a:t>
            </a:r>
            <a:r>
              <a:rPr lang="en-GB" sz="2000" dirty="0" smtClean="0"/>
              <a:t> </a:t>
            </a:r>
            <a:r>
              <a:rPr lang="en-US" sz="2000" b="1" dirty="0"/>
              <a:t>(E) </a:t>
            </a:r>
            <a:r>
              <a:rPr lang="en-GB" sz="2000" dirty="0" smtClean="0"/>
              <a:t>have a stake in any business which they buy goods and services from:</a:t>
            </a:r>
            <a:endParaRPr lang="en-GB" dirty="0" smtClean="0"/>
          </a:p>
          <a:p>
            <a:pPr marL="256032" lvl="1" indent="0">
              <a:lnSpc>
                <a:spcPct val="90000"/>
              </a:lnSpc>
            </a:pPr>
            <a:r>
              <a:rPr lang="en-GB" sz="2000" dirty="0" smtClean="0"/>
              <a:t> They want low prices</a:t>
            </a:r>
          </a:p>
          <a:p>
            <a:pPr marL="256032" lvl="1" indent="0">
              <a:lnSpc>
                <a:spcPct val="90000"/>
              </a:lnSpc>
            </a:pPr>
            <a:r>
              <a:rPr lang="en-GB" sz="2000" dirty="0" smtClean="0"/>
              <a:t> Best quality available</a:t>
            </a:r>
          </a:p>
          <a:p>
            <a:pPr marL="256032" lvl="1" indent="0">
              <a:lnSpc>
                <a:spcPct val="90000"/>
              </a:lnSpc>
            </a:pPr>
            <a:r>
              <a:rPr lang="en-GB" sz="2000" dirty="0" smtClean="0"/>
              <a:t> Good service</a:t>
            </a:r>
          </a:p>
          <a:p>
            <a:pPr marL="256032" lvl="1" indent="0">
              <a:lnSpc>
                <a:spcPct val="90000"/>
              </a:lnSpc>
            </a:pPr>
            <a:r>
              <a:rPr lang="en-GB" sz="2000" dirty="0" smtClean="0"/>
              <a:t> Innovative products </a:t>
            </a:r>
            <a:endParaRPr lang="en-US" sz="2000" dirty="0" smtClean="0"/>
          </a:p>
          <a:p>
            <a:endParaRPr lang="en-GB" sz="2000" dirty="0" smtClean="0"/>
          </a:p>
          <a:p>
            <a:r>
              <a:rPr lang="en-US" sz="2000" dirty="0" smtClean="0"/>
              <a:t>Firms must understand and </a:t>
            </a:r>
            <a:r>
              <a:rPr lang="en-US" sz="2000" b="1" dirty="0" smtClean="0"/>
              <a:t>meet the needs of their customers, otherwise they will fail to make a profit or, indeed, survive</a:t>
            </a:r>
          </a:p>
          <a:p>
            <a:r>
              <a:rPr lang="en-GB" sz="2000" dirty="0" smtClean="0"/>
              <a:t>Analyzing customer/stakeholder expectations will allow us to answer the questions:</a:t>
            </a:r>
          </a:p>
          <a:p>
            <a:pPr lvl="1"/>
            <a:r>
              <a:rPr lang="en-GB" sz="1800" dirty="0" smtClean="0"/>
              <a:t>To whom are we accountable? </a:t>
            </a:r>
          </a:p>
          <a:p>
            <a:pPr lvl="1"/>
            <a:r>
              <a:rPr lang="en-GB" sz="1800" dirty="0" smtClean="0"/>
              <a:t>Who has an interest in what we do or in a particular issue and its outcome? </a:t>
            </a:r>
          </a:p>
          <a:p>
            <a:pPr lvl="1"/>
            <a:r>
              <a:rPr lang="en-GB" sz="1800" dirty="0" smtClean="0"/>
              <a:t>Who can influence us? </a:t>
            </a:r>
          </a:p>
          <a:p>
            <a:pPr lvl="1"/>
            <a:r>
              <a:rPr lang="en-GB" sz="1800" dirty="0" smtClean="0"/>
              <a:t>Are there any "non-obvious" customers/stakeholders who can limit our options or change our plans? </a:t>
            </a:r>
          </a:p>
          <a:p>
            <a:pPr lvl="1"/>
            <a:endParaRPr lang="en-GB" sz="1800" dirty="0" smtClean="0"/>
          </a:p>
        </p:txBody>
      </p:sp>
      <p:sp>
        <p:nvSpPr>
          <p:cNvPr id="19"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507206524"/>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2840" y="692696"/>
            <a:ext cx="8517632" cy="5286412"/>
          </a:xfrm>
        </p:spPr>
        <p:txBody>
          <a:bodyPr rtlCol="0">
            <a:noAutofit/>
          </a:bodyPr>
          <a:lstStyle/>
          <a:p>
            <a:pPr>
              <a:lnSpc>
                <a:spcPct val="90000"/>
              </a:lnSpc>
            </a:pPr>
            <a:r>
              <a:rPr lang="en-US" sz="1600" b="1" dirty="0"/>
              <a:t>Owners and Shareholders </a:t>
            </a:r>
            <a:r>
              <a:rPr lang="en-US" sz="1600" dirty="0"/>
              <a:t>- The number of owners and the roles they carry out differ according to the size of the firm</a:t>
            </a:r>
          </a:p>
          <a:p>
            <a:pPr>
              <a:lnSpc>
                <a:spcPct val="90000"/>
              </a:lnSpc>
            </a:pPr>
            <a:r>
              <a:rPr lang="en-US" sz="1600" dirty="0"/>
              <a:t>In small businesses there may be only one owner (sole trader) or perhaps a small number of partners (partnership)</a:t>
            </a:r>
          </a:p>
          <a:p>
            <a:pPr>
              <a:lnSpc>
                <a:spcPct val="90000"/>
              </a:lnSpc>
            </a:pPr>
            <a:r>
              <a:rPr lang="en-US" sz="1600" dirty="0"/>
              <a:t>In large firms there are often thousands of shareholders, who each own a small part of the business</a:t>
            </a:r>
          </a:p>
          <a:p>
            <a:pPr marL="0" indent="0">
              <a:buFont typeface="Wingdings" pitchFamily="2" charset="2"/>
              <a:buNone/>
            </a:pPr>
            <a:r>
              <a:rPr lang="en-GB" sz="1600" b="1" dirty="0" smtClean="0"/>
              <a:t>Put </a:t>
            </a:r>
            <a:r>
              <a:rPr lang="en-GB" sz="1600" b="1" dirty="0"/>
              <a:t>money into the business so:</a:t>
            </a:r>
          </a:p>
          <a:p>
            <a:pPr marL="713232" lvl="1" indent="-457200"/>
            <a:r>
              <a:rPr lang="en-GB" sz="1600" dirty="0"/>
              <a:t> Want to make money from the business</a:t>
            </a:r>
          </a:p>
          <a:p>
            <a:pPr marL="713232" lvl="1" indent="-457200"/>
            <a:r>
              <a:rPr lang="en-GB" sz="1600" dirty="0"/>
              <a:t> Interested in the company making a profit</a:t>
            </a:r>
          </a:p>
          <a:p>
            <a:pPr marL="713232" lvl="1" indent="-457200"/>
            <a:r>
              <a:rPr lang="en-GB" sz="1600" dirty="0"/>
              <a:t> Want a good dividend</a:t>
            </a:r>
          </a:p>
          <a:p>
            <a:pPr marL="713232" lvl="1" indent="-457200"/>
            <a:r>
              <a:rPr lang="en-GB" sz="1600" dirty="0"/>
              <a:t> Want their shares to increase in price</a:t>
            </a:r>
            <a:endParaRPr lang="en-US" sz="1600" dirty="0"/>
          </a:p>
          <a:p>
            <a:r>
              <a:rPr lang="en-US" sz="1600" b="1" dirty="0" smtClean="0"/>
              <a:t>Suppliers</a:t>
            </a:r>
            <a:r>
              <a:rPr lang="en-US" sz="1600" dirty="0" smtClean="0"/>
              <a:t> </a:t>
            </a:r>
            <a:r>
              <a:rPr lang="en-US" sz="1600" b="1" dirty="0" smtClean="0"/>
              <a:t>(E) </a:t>
            </a:r>
            <a:r>
              <a:rPr lang="en-US" sz="1600" dirty="0" smtClean="0"/>
              <a:t>- Firms get the resources they need to produce goods and services from suppliers</a:t>
            </a:r>
          </a:p>
          <a:p>
            <a:endParaRPr lang="en-US" sz="1600" dirty="0" smtClean="0"/>
          </a:p>
          <a:p>
            <a:endParaRPr lang="en-US" sz="1600" dirty="0"/>
          </a:p>
          <a:p>
            <a:endParaRPr lang="en-US" sz="1600" dirty="0" smtClean="0"/>
          </a:p>
          <a:p>
            <a:endParaRPr lang="en-US" sz="2400" dirty="0" smtClean="0"/>
          </a:p>
          <a:p>
            <a:r>
              <a:rPr lang="en-US" sz="1600" dirty="0" smtClean="0"/>
              <a:t>Businesses should have effective relationships with their suppliers in order to get quality resources at reasonable prices</a:t>
            </a:r>
          </a:p>
          <a:p>
            <a:r>
              <a:rPr lang="en-US" sz="1600" dirty="0" smtClean="0"/>
              <a:t>This is a two-way process, as suppliers depend on the firms they supply</a:t>
            </a:r>
            <a:endParaRPr lang="en-US" sz="1600" dirty="0"/>
          </a:p>
        </p:txBody>
      </p:sp>
      <p:graphicFrame>
        <p:nvGraphicFramePr>
          <p:cNvPr id="19" name="Table 18"/>
          <p:cNvGraphicFramePr>
            <a:graphicFrameLocks noGrp="1"/>
          </p:cNvGraphicFramePr>
          <p:nvPr>
            <p:extLst>
              <p:ext uri="{D42A27DB-BD31-4B8C-83A1-F6EECF244321}">
                <p14:modId xmlns:p14="http://schemas.microsoft.com/office/powerpoint/2010/main" val="3251147057"/>
              </p:ext>
            </p:extLst>
          </p:nvPr>
        </p:nvGraphicFramePr>
        <p:xfrm>
          <a:off x="323528" y="4149080"/>
          <a:ext cx="8568952" cy="1193800"/>
        </p:xfrm>
        <a:graphic>
          <a:graphicData uri="http://schemas.openxmlformats.org/drawingml/2006/table">
            <a:tbl>
              <a:tblPr firstRow="1" bandRow="1">
                <a:tableStyleId>{5C22544A-7EE6-4342-B048-85BDC9FD1C3A}</a:tableStyleId>
              </a:tblPr>
              <a:tblGrid>
                <a:gridCol w="3720400"/>
                <a:gridCol w="484855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Want the company to succeed:</a:t>
                      </a:r>
                      <a:endParaRPr lang="en-GB" sz="1600" dirty="0">
                        <a:solidFill>
                          <a:schemeClr val="tx1"/>
                        </a:solidFill>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A failing company will:</a:t>
                      </a:r>
                    </a:p>
                  </a:txBody>
                  <a:tcPr/>
                </a:tc>
              </a:tr>
              <a:tr h="370840">
                <a:tc>
                  <a:txBody>
                    <a:bodyPr/>
                    <a:lstStyle/>
                    <a:p>
                      <a:pPr marL="457200" indent="-457200">
                        <a:buFont typeface="Arial" pitchFamily="34" charset="0"/>
                        <a:buChar char="•"/>
                      </a:pPr>
                      <a:r>
                        <a:rPr lang="en-GB" sz="1600" dirty="0" smtClean="0">
                          <a:latin typeface="Calibri" pitchFamily="34" charset="0"/>
                          <a:cs typeface="Calibri" pitchFamily="34" charset="0"/>
                        </a:rPr>
                        <a:t>More orders for them</a:t>
                      </a:r>
                    </a:p>
                    <a:p>
                      <a:pPr marL="457200" indent="-457200">
                        <a:buFont typeface="Arial" pitchFamily="34" charset="0"/>
                        <a:buChar char="•"/>
                      </a:pPr>
                      <a:r>
                        <a:rPr lang="en-GB" sz="1600" dirty="0" smtClean="0">
                          <a:latin typeface="Calibri" pitchFamily="34" charset="0"/>
                          <a:cs typeface="Calibri" pitchFamily="34" charset="0"/>
                        </a:rPr>
                        <a:t>More success for their business</a:t>
                      </a:r>
                      <a:endParaRPr lang="en-GB" sz="1600" dirty="0" smtClean="0">
                        <a:solidFill>
                          <a:schemeClr val="tx1"/>
                        </a:solidFill>
                        <a:latin typeface="Calibri" pitchFamily="34" charset="0"/>
                        <a:cs typeface="Calibri" pitchFamily="34" charset="0"/>
                      </a:endParaRPr>
                    </a:p>
                  </a:txBody>
                  <a:tcPr/>
                </a:tc>
                <a:tc>
                  <a:txBody>
                    <a:bodyPr/>
                    <a:lstStyle/>
                    <a:p>
                      <a:pPr marL="457200" indent="-457200">
                        <a:buFont typeface="Arial" pitchFamily="34" charset="0"/>
                        <a:buChar char="•"/>
                      </a:pPr>
                      <a:r>
                        <a:rPr lang="en-GB" sz="1600" dirty="0" smtClean="0">
                          <a:latin typeface="Calibri" pitchFamily="34" charset="0"/>
                          <a:cs typeface="Calibri" pitchFamily="34" charset="0"/>
                        </a:rPr>
                        <a:t>Falling orders for them</a:t>
                      </a:r>
                    </a:p>
                    <a:p>
                      <a:pPr marL="457200" indent="-457200">
                        <a:buFont typeface="Arial" pitchFamily="34" charset="0"/>
                        <a:buChar char="•"/>
                      </a:pPr>
                      <a:r>
                        <a:rPr lang="en-GB" sz="1600" dirty="0" smtClean="0">
                          <a:latin typeface="Calibri" pitchFamily="34" charset="0"/>
                          <a:cs typeface="Calibri" pitchFamily="34" charset="0"/>
                        </a:rPr>
                        <a:t>Less profit</a:t>
                      </a:r>
                    </a:p>
                    <a:p>
                      <a:pPr marL="457200" indent="-457200">
                        <a:buFont typeface="Arial" pitchFamily="34" charset="0"/>
                        <a:buChar char="•"/>
                      </a:pPr>
                      <a:r>
                        <a:rPr lang="en-GB" sz="1600" dirty="0" smtClean="0">
                          <a:latin typeface="Calibri" pitchFamily="34" charset="0"/>
                          <a:cs typeface="Calibri" pitchFamily="34" charset="0"/>
                        </a:rPr>
                        <a:t>Job losses</a:t>
                      </a:r>
                    </a:p>
                  </a:txBody>
                  <a:tcPr/>
                </a:tc>
              </a:tr>
            </a:tbl>
          </a:graphicData>
        </a:graphic>
      </p:graphicFrame>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89031875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662868"/>
            <a:ext cx="8589640" cy="5286412"/>
          </a:xfrm>
        </p:spPr>
        <p:txBody>
          <a:bodyPr rtlCol="0">
            <a:noAutofit/>
          </a:bodyPr>
          <a:lstStyle/>
          <a:p>
            <a:pPr>
              <a:spcAft>
                <a:spcPts val="1200"/>
              </a:spcAft>
              <a:defRPr/>
            </a:pPr>
            <a:r>
              <a:rPr lang="en-GB" sz="2000" b="1" dirty="0" smtClean="0"/>
              <a:t>Trade unions and Employer Associations (E) </a:t>
            </a:r>
            <a:r>
              <a:rPr lang="en-GB" sz="2000" dirty="0" smtClean="0"/>
              <a:t>and collective bargaining can provide workers with a valuable safeguard against exploitation and victimisation. This is particularly so in less wealthy countries and in less profitable industries which usually have poorer employment conditions.</a:t>
            </a:r>
          </a:p>
          <a:p>
            <a:pPr fontAlgn="auto">
              <a:spcBef>
                <a:spcPts val="0"/>
              </a:spcBef>
              <a:spcAft>
                <a:spcPts val="1200"/>
              </a:spcAft>
              <a:defRPr/>
            </a:pPr>
            <a:endParaRPr lang="en-GB" sz="2000" dirty="0" smtClean="0"/>
          </a:p>
          <a:p>
            <a:r>
              <a:rPr lang="en-GB" sz="2000" dirty="0" smtClean="0"/>
              <a:t>Employee associations take many forms: employment committees, labor organizations, recreational and social organizations, clubs, and athletic groups. </a:t>
            </a:r>
          </a:p>
          <a:p>
            <a:pPr lvl="1"/>
            <a:r>
              <a:rPr lang="en-GB" sz="1800" dirty="0" smtClean="0"/>
              <a:t>Certain employee associations, such as labor organizations, are legally protected by employees’ right </a:t>
            </a:r>
          </a:p>
          <a:p>
            <a:pPr lvl="1"/>
            <a:r>
              <a:rPr lang="en-GB" sz="1800" dirty="0" smtClean="0"/>
              <a:t>Employee committees that deal with the terms and conditions of employment are illegal if they are controlled or dominated by management. </a:t>
            </a:r>
          </a:p>
          <a:p>
            <a:pPr lvl="1"/>
            <a:r>
              <a:rPr lang="en-GB" sz="1800" dirty="0" smtClean="0"/>
              <a:t>Legal committees serve many useful functions including getting employee input and involvement and organizing social recreational activities.</a:t>
            </a:r>
            <a:r>
              <a:rPr lang="en-GB" sz="2000" dirty="0" smtClean="0"/>
              <a:t/>
            </a:r>
            <a:br>
              <a:rPr lang="en-GB" sz="2000" dirty="0" smtClean="0"/>
            </a:br>
            <a:endParaRPr lang="en-GB" sz="2000" dirty="0" smtClean="0"/>
          </a:p>
        </p:txBody>
      </p:sp>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3327238633"/>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496944" cy="5286412"/>
          </a:xfrm>
        </p:spPr>
        <p:txBody>
          <a:bodyPr rtlCol="0">
            <a:noAutofit/>
          </a:bodyPr>
          <a:lstStyle/>
          <a:p>
            <a:pPr>
              <a:lnSpc>
                <a:spcPct val="90000"/>
              </a:lnSpc>
            </a:pPr>
            <a:r>
              <a:rPr lang="en-US" sz="2000" b="1" dirty="0" smtClean="0"/>
              <a:t>Firms and the Communities (E) </a:t>
            </a:r>
            <a:r>
              <a:rPr lang="en-US" sz="2000" dirty="0" smtClean="0"/>
              <a:t>they exist in are also in a two-way relationship</a:t>
            </a:r>
          </a:p>
          <a:p>
            <a:pPr>
              <a:lnSpc>
                <a:spcPct val="90000"/>
              </a:lnSpc>
            </a:pPr>
            <a:r>
              <a:rPr lang="en-US" sz="2000" dirty="0" smtClean="0"/>
              <a:t>The local community may often provide many of the firm’s staff and customers</a:t>
            </a:r>
          </a:p>
          <a:p>
            <a:pPr>
              <a:lnSpc>
                <a:spcPct val="90000"/>
              </a:lnSpc>
            </a:pPr>
            <a:r>
              <a:rPr lang="en-US" sz="2000" dirty="0" smtClean="0"/>
              <a:t>The business often supplies goods and services vital to the local area</a:t>
            </a:r>
          </a:p>
          <a:p>
            <a:pPr>
              <a:lnSpc>
                <a:spcPct val="90000"/>
              </a:lnSpc>
            </a:pPr>
            <a:r>
              <a:rPr lang="en-US" sz="2000" dirty="0" smtClean="0"/>
              <a:t>But at times the community can feel aggrieved by some aspects of what a firm does</a:t>
            </a:r>
          </a:p>
          <a:p>
            <a:pPr>
              <a:lnSpc>
                <a:spcPct val="90000"/>
              </a:lnSpc>
            </a:pPr>
            <a:endParaRPr lang="en-US" sz="2000" dirty="0" smtClean="0"/>
          </a:p>
          <a:p>
            <a:pPr>
              <a:buNone/>
            </a:pPr>
            <a:r>
              <a:rPr lang="en-GB" sz="2000" b="1" dirty="0" smtClean="0"/>
              <a:t>In the close vicinity of a business, they can impact on the local area for:</a:t>
            </a:r>
          </a:p>
          <a:p>
            <a:r>
              <a:rPr lang="en-GB" sz="2000" dirty="0" smtClean="0"/>
              <a:t>Creates jobs for people living locally</a:t>
            </a:r>
          </a:p>
          <a:p>
            <a:r>
              <a:rPr lang="en-GB" sz="2000" dirty="0" smtClean="0"/>
              <a:t>The local area will suffer if a business fails and is a large employer</a:t>
            </a:r>
          </a:p>
          <a:p>
            <a:r>
              <a:rPr lang="en-GB" sz="2000" dirty="0" smtClean="0"/>
              <a:t>Business might buy from local suppliers</a:t>
            </a:r>
          </a:p>
          <a:p>
            <a:r>
              <a:rPr lang="en-GB" sz="2000" dirty="0" smtClean="0"/>
              <a:t>Provide a service to local people or businesses</a:t>
            </a:r>
          </a:p>
          <a:p>
            <a:r>
              <a:rPr lang="en-GB" sz="2000" dirty="0" smtClean="0"/>
              <a:t>It could pollute the local environment</a:t>
            </a:r>
            <a:endParaRPr lang="en-US" sz="2000" dirty="0" smtClean="0"/>
          </a:p>
          <a:p>
            <a:pPr>
              <a:lnSpc>
                <a:spcPct val="90000"/>
              </a:lnSpc>
            </a:pPr>
            <a:endParaRPr lang="en-US" sz="2000" dirty="0"/>
          </a:p>
        </p:txBody>
      </p:sp>
      <p:sp>
        <p:nvSpPr>
          <p:cNvPr id="20"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299958746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496944" cy="5286412"/>
          </a:xfrm>
        </p:spPr>
        <p:txBody>
          <a:bodyPr rtlCol="0">
            <a:noAutofit/>
          </a:bodyPr>
          <a:lstStyle/>
          <a:p>
            <a:r>
              <a:rPr lang="en-US" sz="2000" b="1" dirty="0" smtClean="0"/>
              <a:t>Government (E) - </a:t>
            </a:r>
            <a:r>
              <a:rPr lang="en-US" sz="2000" dirty="0" smtClean="0"/>
              <a:t>Economic policies affect firms’ costs (through taxation and interest rates)</a:t>
            </a:r>
          </a:p>
          <a:p>
            <a:r>
              <a:rPr lang="en-US" sz="2000" dirty="0" smtClean="0"/>
              <a:t>Legislation regulates what business can do in areas such as the environment and occupational safety and health</a:t>
            </a:r>
          </a:p>
          <a:p>
            <a:r>
              <a:rPr lang="en-US" sz="2000" dirty="0" smtClean="0"/>
              <a:t>Successful firms are good for governments as they create wealth and employment</a:t>
            </a:r>
            <a:endParaRPr lang="en-US" sz="2000" dirty="0"/>
          </a:p>
        </p:txBody>
      </p:sp>
      <p:graphicFrame>
        <p:nvGraphicFramePr>
          <p:cNvPr id="19" name="Table 18"/>
          <p:cNvGraphicFramePr>
            <a:graphicFrameLocks noGrp="1"/>
          </p:cNvGraphicFramePr>
          <p:nvPr/>
        </p:nvGraphicFramePr>
        <p:xfrm>
          <a:off x="323528" y="2852936"/>
          <a:ext cx="8568952" cy="1402080"/>
        </p:xfrm>
        <a:graphic>
          <a:graphicData uri="http://schemas.openxmlformats.org/drawingml/2006/table">
            <a:tbl>
              <a:tblPr firstRow="1" bandRow="1">
                <a:tableStyleId>{5C22544A-7EE6-4342-B048-85BDC9FD1C3A}</a:tableStyleId>
              </a:tblPr>
              <a:tblGrid>
                <a:gridCol w="4284476"/>
                <a:gridCol w="428447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Want the company to succeed:</a:t>
                      </a:r>
                      <a:endParaRPr lang="en-GB" sz="2000" dirty="0">
                        <a:solidFill>
                          <a:schemeClr val="tx1"/>
                        </a:solidFill>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A failing company will:</a:t>
                      </a:r>
                    </a:p>
                  </a:txBody>
                  <a:tcPr/>
                </a:tc>
              </a:tr>
              <a:tr h="370840">
                <a:tc>
                  <a:txBody>
                    <a:bodyPr/>
                    <a:lstStyle/>
                    <a:p>
                      <a:pPr marL="457200" indent="-457200">
                        <a:buFont typeface="Arial" pitchFamily="34" charset="0"/>
                        <a:buChar char="•"/>
                      </a:pPr>
                      <a:r>
                        <a:rPr lang="en-GB" sz="2000" dirty="0" smtClean="0">
                          <a:latin typeface="Calibri" pitchFamily="34" charset="0"/>
                          <a:cs typeface="Calibri" pitchFamily="34" charset="0"/>
                        </a:rPr>
                        <a:t>Business pays taxes – the more profit the business makes the more taxes it pays</a:t>
                      </a:r>
                    </a:p>
                  </a:txBody>
                  <a:tcPr/>
                </a:tc>
                <a:tc>
                  <a:txBody>
                    <a:bodyPr/>
                    <a:lstStyle/>
                    <a:p>
                      <a:pPr marL="457200" indent="-457200">
                        <a:buFont typeface="Arial" pitchFamily="34" charset="0"/>
                        <a:buChar char="•"/>
                      </a:pPr>
                      <a:r>
                        <a:rPr lang="en-GB" sz="2000" dirty="0" smtClean="0">
                          <a:latin typeface="Calibri" pitchFamily="34" charset="0"/>
                          <a:cs typeface="Calibri" pitchFamily="34" charset="0"/>
                        </a:rPr>
                        <a:t>Workers are made unemployed</a:t>
                      </a:r>
                    </a:p>
                    <a:p>
                      <a:pPr marL="457200" indent="-457200">
                        <a:buFont typeface="Arial" pitchFamily="34" charset="0"/>
                        <a:buChar char="•"/>
                      </a:pPr>
                      <a:r>
                        <a:rPr lang="en-GB" sz="2000" dirty="0" smtClean="0">
                          <a:latin typeface="Calibri" pitchFamily="34" charset="0"/>
                          <a:cs typeface="Calibri" pitchFamily="34" charset="0"/>
                        </a:rPr>
                        <a:t>Government will have to pay them unemployment benefit</a:t>
                      </a:r>
                      <a:endParaRPr lang="en-US" sz="2000" dirty="0" smtClean="0">
                        <a:latin typeface="Calibri" pitchFamily="34" charset="0"/>
                        <a:cs typeface="Calibri" pitchFamily="34" charset="0"/>
                      </a:endParaRPr>
                    </a:p>
                  </a:txBody>
                  <a:tcPr/>
                </a:tc>
              </a:tr>
            </a:tbl>
          </a:graphicData>
        </a:graphic>
      </p:graphicFrame>
      <p:sp>
        <p:nvSpPr>
          <p:cNvPr id="23"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684819296"/>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53" name="Rectangle 9"/>
          <p:cNvSpPr>
            <a:spLocks noGrp="1" noChangeArrowheads="1"/>
          </p:cNvSpPr>
          <p:nvPr>
            <p:ph type="body" idx="1"/>
          </p:nvPr>
        </p:nvSpPr>
        <p:spPr>
          <a:xfrm>
            <a:off x="331862" y="692696"/>
            <a:ext cx="8435280" cy="5760640"/>
          </a:xfrm>
        </p:spPr>
        <p:txBody>
          <a:bodyPr>
            <a:normAutofit/>
          </a:bodyPr>
          <a:lstStyle/>
          <a:p>
            <a:r>
              <a:rPr lang="en-US" sz="2000" dirty="0" smtClean="0"/>
              <a:t>All stakeholders have an expectation of the company they deal with and to get what they want they can influence a company in terms of products, pricing, ethical implications and strategy.</a:t>
            </a:r>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a:p>
          <a:p>
            <a:endParaRPr lang="en-US" sz="1400" dirty="0" smtClean="0"/>
          </a:p>
          <a:p>
            <a:pPr marL="109728" indent="0">
              <a:buNone/>
            </a:pPr>
            <a:r>
              <a:rPr lang="en-GB" sz="2000" b="1" dirty="0" smtClean="0"/>
              <a:t>Task 19 - P2.4</a:t>
            </a:r>
            <a:r>
              <a:rPr lang="en-GB" sz="2000" dirty="0" smtClean="0"/>
              <a:t> – Discuss the Investment and Return of different </a:t>
            </a:r>
            <a:r>
              <a:rPr lang="en-GB" sz="2000" b="1" dirty="0" smtClean="0"/>
              <a:t>stakeholders </a:t>
            </a:r>
            <a:r>
              <a:rPr lang="en-GB" sz="2000" dirty="0" smtClean="0"/>
              <a:t>that exist for your </a:t>
            </a:r>
            <a:r>
              <a:rPr lang="en-GB" sz="2000" b="1" u="sng" dirty="0" smtClean="0"/>
              <a:t>2</a:t>
            </a:r>
            <a:r>
              <a:rPr lang="en-GB" sz="2000" dirty="0" smtClean="0"/>
              <a:t> chosen businesses. </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p:txBody>
      </p:sp>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graphicFrame>
        <p:nvGraphicFramePr>
          <p:cNvPr id="3" name="Table 2"/>
          <p:cNvGraphicFramePr>
            <a:graphicFrameLocks noGrp="1"/>
          </p:cNvGraphicFramePr>
          <p:nvPr>
            <p:extLst>
              <p:ext uri="{D42A27DB-BD31-4B8C-83A1-F6EECF244321}">
                <p14:modId xmlns:p14="http://schemas.microsoft.com/office/powerpoint/2010/main" val="3019422942"/>
              </p:ext>
            </p:extLst>
          </p:nvPr>
        </p:nvGraphicFramePr>
        <p:xfrm>
          <a:off x="323529" y="1772816"/>
          <a:ext cx="8424936" cy="3658798"/>
        </p:xfrm>
        <a:graphic>
          <a:graphicData uri="http://schemas.openxmlformats.org/drawingml/2006/table">
            <a:tbl>
              <a:tblPr firstRow="1" bandRow="1">
                <a:tableStyleId>{5C22544A-7EE6-4342-B048-85BDC9FD1C3A}</a:tableStyleId>
              </a:tblPr>
              <a:tblGrid>
                <a:gridCol w="2016223"/>
                <a:gridCol w="3600401"/>
                <a:gridCol w="2808312"/>
              </a:tblGrid>
              <a:tr h="204874">
                <a:tc>
                  <a:txBody>
                    <a:bodyPr/>
                    <a:lstStyle/>
                    <a:p>
                      <a:r>
                        <a:rPr lang="en-GB" sz="1600" dirty="0" smtClean="0"/>
                        <a:t>Stakeholder</a:t>
                      </a:r>
                      <a:endParaRPr lang="en-GB" sz="1600" dirty="0"/>
                    </a:p>
                  </a:txBody>
                  <a:tcPr/>
                </a:tc>
                <a:tc>
                  <a:txBody>
                    <a:bodyPr/>
                    <a:lstStyle/>
                    <a:p>
                      <a:r>
                        <a:rPr lang="en-GB" sz="1600" dirty="0" smtClean="0"/>
                        <a:t>Investment</a:t>
                      </a:r>
                      <a:endParaRPr lang="en-GB" sz="1600" dirty="0"/>
                    </a:p>
                  </a:txBody>
                  <a:tcPr/>
                </a:tc>
                <a:tc>
                  <a:txBody>
                    <a:bodyPr/>
                    <a:lstStyle/>
                    <a:p>
                      <a:r>
                        <a:rPr lang="en-GB" sz="1600" dirty="0" smtClean="0"/>
                        <a:t>Return</a:t>
                      </a:r>
                      <a:endParaRPr lang="en-GB" sz="1600" dirty="0"/>
                    </a:p>
                  </a:txBody>
                  <a:tcPr/>
                </a:tc>
              </a:tr>
              <a:tr h="614623">
                <a:tc>
                  <a:txBody>
                    <a:bodyPr/>
                    <a:lstStyle/>
                    <a:p>
                      <a:r>
                        <a:rPr lang="en-US" sz="1600" b="1" dirty="0" smtClean="0">
                          <a:solidFill>
                            <a:schemeClr val="hlink"/>
                          </a:solidFill>
                        </a:rPr>
                        <a:t>Customers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Value for money, good service, quality</a:t>
                      </a:r>
                    </a:p>
                  </a:txBody>
                  <a:tcPr/>
                </a:tc>
                <a:tc>
                  <a:txBody>
                    <a:bodyPr/>
                    <a:lstStyle/>
                    <a:p>
                      <a:endParaRPr lang="en-GB" sz="2000" dirty="0"/>
                    </a:p>
                  </a:txBody>
                  <a:tcPr/>
                </a:tc>
              </a:tr>
              <a:tr h="614623">
                <a:tc>
                  <a:txBody>
                    <a:bodyPr/>
                    <a:lstStyle/>
                    <a:p>
                      <a:r>
                        <a:rPr lang="en-US" sz="1600" b="1" dirty="0" smtClean="0">
                          <a:solidFill>
                            <a:schemeClr val="hlink"/>
                          </a:solidFill>
                        </a:rPr>
                        <a:t>Owners/shareholders:</a:t>
                      </a:r>
                      <a:r>
                        <a:rPr lang="en-US" sz="1600" dirty="0" smtClean="0"/>
                        <a:t> </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Satisfying/</a:t>
                      </a:r>
                      <a:r>
                        <a:rPr lang="en-US" sz="1600" dirty="0" err="1" smtClean="0"/>
                        <a:t>maximising</a:t>
                      </a:r>
                      <a:r>
                        <a:rPr lang="en-US" sz="1600" dirty="0" smtClean="0"/>
                        <a:t> return on investment</a:t>
                      </a:r>
                    </a:p>
                  </a:txBody>
                  <a:tcPr/>
                </a:tc>
                <a:tc>
                  <a:txBody>
                    <a:bodyPr/>
                    <a:lstStyle/>
                    <a:p>
                      <a:endParaRPr lang="en-GB" sz="2000"/>
                    </a:p>
                  </a:txBody>
                  <a:tcPr/>
                </a:tc>
              </a:tr>
              <a:tr h="432513">
                <a:tc>
                  <a:txBody>
                    <a:bodyPr/>
                    <a:lstStyle/>
                    <a:p>
                      <a:r>
                        <a:rPr lang="en-US" sz="1600" b="1" dirty="0" smtClean="0">
                          <a:solidFill>
                            <a:schemeClr val="hlink"/>
                          </a:solidFill>
                        </a:rPr>
                        <a:t>Managers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Status, performance bonuses</a:t>
                      </a:r>
                    </a:p>
                  </a:txBody>
                  <a:tcPr/>
                </a:tc>
                <a:tc>
                  <a:txBody>
                    <a:bodyPr/>
                    <a:lstStyle/>
                    <a:p>
                      <a:endParaRPr lang="en-GB" sz="2000" dirty="0"/>
                    </a:p>
                  </a:txBody>
                  <a:tcPr/>
                </a:tc>
              </a:tr>
              <a:tr h="432513">
                <a:tc>
                  <a:txBody>
                    <a:bodyPr/>
                    <a:lstStyle/>
                    <a:p>
                      <a:r>
                        <a:rPr lang="en-US" sz="1600" b="1" dirty="0" smtClean="0">
                          <a:solidFill>
                            <a:schemeClr val="hlink"/>
                          </a:solidFill>
                        </a:rPr>
                        <a:t>Employees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High wages, conditions of work</a:t>
                      </a:r>
                    </a:p>
                  </a:txBody>
                  <a:tcPr/>
                </a:tc>
                <a:tc>
                  <a:txBody>
                    <a:bodyPr/>
                    <a:lstStyle/>
                    <a:p>
                      <a:endParaRPr lang="en-GB" sz="2000" dirty="0"/>
                    </a:p>
                  </a:txBody>
                  <a:tcPr/>
                </a:tc>
              </a:tr>
              <a:tr h="614623">
                <a:tc>
                  <a:txBody>
                    <a:bodyPr/>
                    <a:lstStyle/>
                    <a:p>
                      <a:r>
                        <a:rPr lang="en-US" sz="1600" b="1" dirty="0" smtClean="0">
                          <a:solidFill>
                            <a:schemeClr val="hlink"/>
                          </a:solidFill>
                        </a:rPr>
                        <a:t>Suppliers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To sell a lot at a high price, repeat orders, customer loyalty</a:t>
                      </a:r>
                    </a:p>
                  </a:txBody>
                  <a:tcPr/>
                </a:tc>
                <a:tc>
                  <a:txBody>
                    <a:bodyPr/>
                    <a:lstStyle/>
                    <a:p>
                      <a:endParaRPr lang="en-GB" sz="2000" dirty="0"/>
                    </a:p>
                  </a:txBody>
                  <a:tcPr/>
                </a:tc>
              </a:tr>
              <a:tr h="614623">
                <a:tc>
                  <a:txBody>
                    <a:bodyPr/>
                    <a:lstStyle/>
                    <a:p>
                      <a:r>
                        <a:rPr lang="en-US" sz="1600" b="1" dirty="0" smtClean="0">
                          <a:solidFill>
                            <a:schemeClr val="hlink"/>
                          </a:solidFill>
                        </a:rPr>
                        <a:t>Pressure groups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To force a reduction of environmental impact</a:t>
                      </a:r>
                    </a:p>
                  </a:txBody>
                  <a:tcPr/>
                </a:tc>
                <a:tc>
                  <a:txBody>
                    <a:bodyPr/>
                    <a:lstStyle/>
                    <a:p>
                      <a:endParaRPr lang="en-GB" sz="2000" dirty="0"/>
                    </a:p>
                  </a:txBody>
                  <a:tcPr/>
                </a:tc>
              </a:tr>
            </a:tbl>
          </a:graphicData>
        </a:graphic>
      </p:graphicFrame>
    </p:spTree>
    <p:extLst>
      <p:ext uri="{BB962C8B-B14F-4D97-AF65-F5344CB8AC3E}">
        <p14:creationId xmlns:p14="http://schemas.microsoft.com/office/powerpoint/2010/main" val="3079973772"/>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53">
                                            <p:txEl>
                                              <p:pRg st="0" end="0"/>
                                            </p:txEl>
                                          </p:spTgt>
                                        </p:tgtEl>
                                        <p:attrNameLst>
                                          <p:attrName>style.visibility</p:attrName>
                                        </p:attrNameLst>
                                      </p:cBhvr>
                                      <p:to>
                                        <p:strVal val="visible"/>
                                      </p:to>
                                    </p:set>
                                    <p:animEffect transition="in" filter="fade">
                                      <p:cBhvr>
                                        <p:cTn id="7" dur="2000"/>
                                        <p:tgtEl>
                                          <p:spTgt spid="6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53">
                                            <p:txEl>
                                              <p:pRg st="12" end="12"/>
                                            </p:txEl>
                                          </p:spTgt>
                                        </p:tgtEl>
                                        <p:attrNameLst>
                                          <p:attrName>style.visibility</p:attrName>
                                        </p:attrNameLst>
                                      </p:cBhvr>
                                      <p:to>
                                        <p:strVal val="visible"/>
                                      </p:to>
                                    </p:set>
                                    <p:animEffect transition="in" filter="fade">
                                      <p:cBhvr>
                                        <p:cTn id="12" dur="2000"/>
                                        <p:tgtEl>
                                          <p:spTgt spid="615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
        <p:nvSpPr>
          <p:cNvPr id="5123" name="Content Placeholder 2"/>
          <p:cNvSpPr>
            <a:spLocks noGrp="1"/>
          </p:cNvSpPr>
          <p:nvPr>
            <p:ph idx="1"/>
          </p:nvPr>
        </p:nvSpPr>
        <p:spPr>
          <a:xfrm>
            <a:off x="179512" y="692697"/>
            <a:ext cx="8712968" cy="5112568"/>
          </a:xfrm>
        </p:spPr>
        <p:txBody>
          <a:bodyPr>
            <a:noAutofit/>
          </a:bodyPr>
          <a:lstStyle/>
          <a:p>
            <a:pPr>
              <a:spcBef>
                <a:spcPts val="0"/>
              </a:spcBef>
            </a:pPr>
            <a:r>
              <a:rPr lang="en-GB" sz="2400" dirty="0" smtClean="0"/>
              <a:t>Throughout this project you will be dealing with two businesses which will be your examples. You need to choose 2 different businesses that have something in common, business sector, purpose, audience, and it needs to be companies you can talk about from prior experience and capable of being researches in terms of function, stakeholders and economic climate influences.</a:t>
            </a:r>
          </a:p>
          <a:p>
            <a:pPr>
              <a:spcBef>
                <a:spcPts val="0"/>
              </a:spcBef>
            </a:pPr>
            <a:r>
              <a:rPr lang="en-GB" sz="2400" dirty="0" smtClean="0"/>
              <a:t>These businesses need to something that can be seen from research, they can be local or global as long as the second company has something in common.</a:t>
            </a:r>
            <a:endParaRPr lang="en-GB" sz="2400" dirty="0"/>
          </a:p>
          <a:p>
            <a:pPr marL="0" indent="0">
              <a:spcBef>
                <a:spcPts val="0"/>
              </a:spcBef>
              <a:buNone/>
            </a:pPr>
            <a:r>
              <a:rPr lang="en-GB" sz="2400" b="1" dirty="0" smtClean="0"/>
              <a:t>Task 1 - P1.1 </a:t>
            </a:r>
            <a:r>
              <a:rPr lang="en-GB" sz="2400" dirty="0" smtClean="0"/>
              <a:t>– Describe and explain the purpose, history and function of </a:t>
            </a:r>
            <a:r>
              <a:rPr lang="en-GB" sz="2400" b="1" dirty="0" smtClean="0"/>
              <a:t>2</a:t>
            </a:r>
            <a:r>
              <a:rPr lang="en-GB" sz="2400" dirty="0" smtClean="0"/>
              <a:t> businesses from any sector that have commonality.</a:t>
            </a:r>
          </a:p>
        </p:txBody>
      </p:sp>
      <p:graphicFrame>
        <p:nvGraphicFramePr>
          <p:cNvPr id="2" name="Table 1"/>
          <p:cNvGraphicFramePr>
            <a:graphicFrameLocks noGrp="1"/>
          </p:cNvGraphicFramePr>
          <p:nvPr>
            <p:extLst>
              <p:ext uri="{D42A27DB-BD31-4B8C-83A1-F6EECF244321}">
                <p14:modId xmlns:p14="http://schemas.microsoft.com/office/powerpoint/2010/main" val="2362874045"/>
              </p:ext>
            </p:extLst>
          </p:nvPr>
        </p:nvGraphicFramePr>
        <p:xfrm>
          <a:off x="323528" y="6010488"/>
          <a:ext cx="8594475" cy="370840"/>
        </p:xfrm>
        <a:graphic>
          <a:graphicData uri="http://schemas.openxmlformats.org/drawingml/2006/table">
            <a:tbl>
              <a:tblPr firstRow="1" bandRow="1">
                <a:tableStyleId>{5C22544A-7EE6-4342-B048-85BDC9FD1C3A}</a:tableStyleId>
              </a:tblPr>
              <a:tblGrid>
                <a:gridCol w="1718895"/>
                <a:gridCol w="1718895"/>
                <a:gridCol w="1718895"/>
                <a:gridCol w="1718895"/>
                <a:gridCol w="1718895"/>
              </a:tblGrid>
              <a:tr h="370840">
                <a:tc>
                  <a:txBody>
                    <a:bodyPr/>
                    <a:lstStyle/>
                    <a:p>
                      <a:pPr algn="ctr"/>
                      <a:r>
                        <a:rPr lang="en-GB" dirty="0" smtClean="0"/>
                        <a:t>Purpose</a:t>
                      </a:r>
                      <a:endParaRPr lang="en-GB" dirty="0"/>
                    </a:p>
                  </a:txBody>
                  <a:tcPr/>
                </a:tc>
                <a:tc>
                  <a:txBody>
                    <a:bodyPr/>
                    <a:lstStyle/>
                    <a:p>
                      <a:pPr algn="ctr"/>
                      <a:r>
                        <a:rPr lang="en-GB" dirty="0" smtClean="0"/>
                        <a:t>Audience</a:t>
                      </a:r>
                      <a:endParaRPr lang="en-GB" dirty="0"/>
                    </a:p>
                  </a:txBody>
                  <a:tcPr/>
                </a:tc>
                <a:tc>
                  <a:txBody>
                    <a:bodyPr/>
                    <a:lstStyle/>
                    <a:p>
                      <a:pPr algn="ctr"/>
                      <a:r>
                        <a:rPr lang="en-GB" dirty="0" smtClean="0"/>
                        <a:t>Products</a:t>
                      </a:r>
                      <a:endParaRPr lang="en-GB" dirty="0"/>
                    </a:p>
                  </a:txBody>
                  <a:tcPr/>
                </a:tc>
                <a:tc>
                  <a:txBody>
                    <a:bodyPr/>
                    <a:lstStyle/>
                    <a:p>
                      <a:pPr algn="ctr"/>
                      <a:r>
                        <a:rPr lang="en-GB" dirty="0" smtClean="0"/>
                        <a:t>History</a:t>
                      </a:r>
                      <a:endParaRPr lang="en-GB" dirty="0"/>
                    </a:p>
                  </a:txBody>
                  <a:tcPr/>
                </a:tc>
                <a:tc>
                  <a:txBody>
                    <a:bodyPr/>
                    <a:lstStyle/>
                    <a:p>
                      <a:pPr algn="ctr"/>
                      <a:r>
                        <a:rPr lang="en-GB" dirty="0" smtClean="0"/>
                        <a:t>Rivals</a:t>
                      </a:r>
                      <a:endParaRPr lang="en-GB" dirty="0"/>
                    </a:p>
                  </a:txBody>
                  <a:tcPr/>
                </a:tc>
              </a:tr>
            </a:tbl>
          </a:graphicData>
        </a:graphic>
      </p:graphicFrame>
    </p:spTree>
    <p:extLst>
      <p:ext uri="{BB962C8B-B14F-4D97-AF65-F5344CB8AC3E}">
        <p14:creationId xmlns:p14="http://schemas.microsoft.com/office/powerpoint/2010/main" val="24853518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53" name="Rectangle 9"/>
          <p:cNvSpPr>
            <a:spLocks noGrp="1" noChangeArrowheads="1"/>
          </p:cNvSpPr>
          <p:nvPr>
            <p:ph type="body" idx="1"/>
          </p:nvPr>
        </p:nvSpPr>
        <p:spPr>
          <a:xfrm>
            <a:off x="331862" y="692696"/>
            <a:ext cx="8435280" cy="5760640"/>
          </a:xfrm>
        </p:spPr>
        <p:txBody>
          <a:bodyPr>
            <a:normAutofit/>
          </a:bodyPr>
          <a:lstStyle/>
          <a:p>
            <a:pPr>
              <a:lnSpc>
                <a:spcPct val="90000"/>
              </a:lnSpc>
            </a:pPr>
            <a:r>
              <a:rPr lang="en-US" sz="2000" dirty="0" smtClean="0"/>
              <a:t>From the previous task we discussed the investment and return Stakeholders get from loyalty and continued business with your 2 companies. But when that investment is not reciprocated, then conflicts occur within businesses. </a:t>
            </a:r>
          </a:p>
          <a:p>
            <a:pPr>
              <a:lnSpc>
                <a:spcPct val="90000"/>
              </a:lnSpc>
            </a:pPr>
            <a:r>
              <a:rPr lang="en-US" sz="2000" b="1" dirty="0">
                <a:solidFill>
                  <a:schemeClr val="hlink"/>
                </a:solidFill>
              </a:rPr>
              <a:t>Stakeholder Conflict </a:t>
            </a:r>
            <a:r>
              <a:rPr lang="en-US" sz="2000" b="1" dirty="0" smtClean="0"/>
              <a:t>– </a:t>
            </a:r>
            <a:r>
              <a:rPr lang="en-US" sz="2000" dirty="0" smtClean="0"/>
              <a:t>Refusal to invest, withdrawal of support, share dumping causing a devaluation of the company</a:t>
            </a:r>
          </a:p>
          <a:p>
            <a:pPr>
              <a:lnSpc>
                <a:spcPct val="90000"/>
              </a:lnSpc>
            </a:pPr>
            <a:r>
              <a:rPr lang="en-US" sz="2000" b="1" dirty="0" smtClean="0">
                <a:solidFill>
                  <a:schemeClr val="hlink"/>
                </a:solidFill>
              </a:rPr>
              <a:t>Owner </a:t>
            </a:r>
            <a:r>
              <a:rPr lang="en-US" sz="2000" b="1" dirty="0">
                <a:solidFill>
                  <a:schemeClr val="hlink"/>
                </a:solidFill>
              </a:rPr>
              <a:t>v customer:</a:t>
            </a:r>
            <a:r>
              <a:rPr lang="en-US" sz="2000" dirty="0"/>
              <a:t> Profit v </a:t>
            </a:r>
            <a:r>
              <a:rPr lang="en-US" sz="2000" dirty="0" smtClean="0"/>
              <a:t>service e.g</a:t>
            </a:r>
            <a:r>
              <a:rPr lang="en-US" sz="2000" dirty="0"/>
              <a:t>. conflict over opening hours</a:t>
            </a:r>
          </a:p>
          <a:p>
            <a:pPr>
              <a:lnSpc>
                <a:spcPct val="90000"/>
              </a:lnSpc>
            </a:pPr>
            <a:r>
              <a:rPr lang="en-US" sz="2000" b="1" dirty="0">
                <a:solidFill>
                  <a:schemeClr val="hlink"/>
                </a:solidFill>
              </a:rPr>
              <a:t>Shareholder v worker:</a:t>
            </a:r>
            <a:r>
              <a:rPr lang="en-US" sz="2000" dirty="0"/>
              <a:t> Profits v high wages</a:t>
            </a:r>
          </a:p>
          <a:p>
            <a:pPr>
              <a:lnSpc>
                <a:spcPct val="90000"/>
              </a:lnSpc>
            </a:pPr>
            <a:r>
              <a:rPr lang="en-US" sz="2000" b="1" dirty="0">
                <a:solidFill>
                  <a:schemeClr val="hlink"/>
                </a:solidFill>
              </a:rPr>
              <a:t>Owner v management:</a:t>
            </a:r>
            <a:r>
              <a:rPr lang="en-US" sz="2000" dirty="0"/>
              <a:t> “Divorce between ownership (profits) and </a:t>
            </a:r>
            <a:r>
              <a:rPr lang="en-US" sz="2000" dirty="0" smtClean="0"/>
              <a:t>control” i.e</a:t>
            </a:r>
            <a:r>
              <a:rPr lang="en-US" sz="2000" dirty="0"/>
              <a:t>. The owners have little power over managers</a:t>
            </a:r>
          </a:p>
          <a:p>
            <a:pPr>
              <a:lnSpc>
                <a:spcPct val="90000"/>
              </a:lnSpc>
            </a:pPr>
            <a:r>
              <a:rPr lang="en-US" sz="2000" b="1" dirty="0">
                <a:solidFill>
                  <a:schemeClr val="hlink"/>
                </a:solidFill>
              </a:rPr>
              <a:t>Employer v employee</a:t>
            </a:r>
          </a:p>
          <a:p>
            <a:pPr lvl="1">
              <a:lnSpc>
                <a:spcPct val="90000"/>
              </a:lnSpc>
            </a:pPr>
            <a:r>
              <a:rPr lang="en-US" sz="2000" dirty="0"/>
              <a:t>Employees see their hard work reflected in higher profits for the employer</a:t>
            </a:r>
          </a:p>
          <a:p>
            <a:pPr lvl="1">
              <a:lnSpc>
                <a:spcPct val="90000"/>
              </a:lnSpc>
            </a:pPr>
            <a:r>
              <a:rPr lang="en-US" sz="2000" dirty="0"/>
              <a:t>Employers look for greater efficiency – more output for lower </a:t>
            </a:r>
            <a:r>
              <a:rPr lang="en-US" sz="2000" dirty="0" smtClean="0"/>
              <a:t>costs</a:t>
            </a:r>
          </a:p>
          <a:p>
            <a:pPr marL="0" lvl="1" indent="0">
              <a:lnSpc>
                <a:spcPct val="90000"/>
              </a:lnSpc>
              <a:buNone/>
            </a:pPr>
            <a:r>
              <a:rPr lang="en-GB" sz="2000" b="1" dirty="0" smtClean="0"/>
              <a:t>Task 20 </a:t>
            </a:r>
            <a:r>
              <a:rPr lang="en-GB" sz="2000" b="1" dirty="0"/>
              <a:t>- </a:t>
            </a:r>
            <a:r>
              <a:rPr lang="en-GB" sz="2000" b="1" dirty="0" smtClean="0"/>
              <a:t>P2.5</a:t>
            </a:r>
            <a:r>
              <a:rPr lang="en-GB" sz="2000" dirty="0" smtClean="0"/>
              <a:t> </a:t>
            </a:r>
            <a:r>
              <a:rPr lang="en-GB" sz="2000" dirty="0"/>
              <a:t>– Discuss </a:t>
            </a:r>
            <a:r>
              <a:rPr lang="en-GB" sz="2000" dirty="0" smtClean="0"/>
              <a:t>with evidence the conflicts that might or have arisen with </a:t>
            </a:r>
            <a:r>
              <a:rPr lang="en-GB" sz="2000" dirty="0"/>
              <a:t>your </a:t>
            </a:r>
            <a:r>
              <a:rPr lang="en-GB" sz="2000" b="1" u="sng" dirty="0"/>
              <a:t>2</a:t>
            </a:r>
            <a:r>
              <a:rPr lang="en-GB" sz="2000" dirty="0"/>
              <a:t> chosen businesses</a:t>
            </a:r>
            <a:r>
              <a:rPr lang="en-GB" sz="2000" dirty="0" smtClean="0"/>
              <a:t>.</a:t>
            </a:r>
            <a:endParaRPr lang="en-GB" sz="2000" dirty="0"/>
          </a:p>
          <a:p>
            <a:pPr lvl="1">
              <a:lnSpc>
                <a:spcPct val="90000"/>
              </a:lnSpc>
            </a:pPr>
            <a:endParaRPr lang="en-US" sz="2000" dirty="0"/>
          </a:p>
        </p:txBody>
      </p:sp>
      <p:sp>
        <p:nvSpPr>
          <p:cNvPr id="21" name="Title 1"/>
          <p:cNvSpPr txBox="1">
            <a:spLocks/>
          </p:cNvSpPr>
          <p:nvPr/>
        </p:nvSpPr>
        <p:spPr>
          <a:xfrm>
            <a:off x="179512" y="168119"/>
            <a:ext cx="8738492"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LO1 - Know the range of different businesses and their ownership – Stakeholders</a:t>
            </a:r>
          </a:p>
        </p:txBody>
      </p:sp>
    </p:spTree>
    <p:extLst>
      <p:ext uri="{BB962C8B-B14F-4D97-AF65-F5344CB8AC3E}">
        <p14:creationId xmlns:p14="http://schemas.microsoft.com/office/powerpoint/2010/main" val="3605762259"/>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53">
                                            <p:txEl>
                                              <p:pRg st="0" end="0"/>
                                            </p:txEl>
                                          </p:spTgt>
                                        </p:tgtEl>
                                        <p:attrNameLst>
                                          <p:attrName>style.visibility</p:attrName>
                                        </p:attrNameLst>
                                      </p:cBhvr>
                                      <p:to>
                                        <p:strVal val="visible"/>
                                      </p:to>
                                    </p:set>
                                    <p:animEffect transition="in" filter="fade">
                                      <p:cBhvr>
                                        <p:cTn id="7" dur="2000"/>
                                        <p:tgtEl>
                                          <p:spTgt spid="6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53">
                                            <p:txEl>
                                              <p:pRg st="1" end="1"/>
                                            </p:txEl>
                                          </p:spTgt>
                                        </p:tgtEl>
                                        <p:attrNameLst>
                                          <p:attrName>style.visibility</p:attrName>
                                        </p:attrNameLst>
                                      </p:cBhvr>
                                      <p:to>
                                        <p:strVal val="visible"/>
                                      </p:to>
                                    </p:set>
                                    <p:animEffect transition="in" filter="fade">
                                      <p:cBhvr>
                                        <p:cTn id="12" dur="2000"/>
                                        <p:tgtEl>
                                          <p:spTgt spid="61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53">
                                            <p:txEl>
                                              <p:pRg st="2" end="2"/>
                                            </p:txEl>
                                          </p:spTgt>
                                        </p:tgtEl>
                                        <p:attrNameLst>
                                          <p:attrName>style.visibility</p:attrName>
                                        </p:attrNameLst>
                                      </p:cBhvr>
                                      <p:to>
                                        <p:strVal val="visible"/>
                                      </p:to>
                                    </p:set>
                                    <p:animEffect transition="in" filter="fade">
                                      <p:cBhvr>
                                        <p:cTn id="17" dur="2000"/>
                                        <p:tgtEl>
                                          <p:spTgt spid="615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53">
                                            <p:txEl>
                                              <p:pRg st="3" end="3"/>
                                            </p:txEl>
                                          </p:spTgt>
                                        </p:tgtEl>
                                        <p:attrNameLst>
                                          <p:attrName>style.visibility</p:attrName>
                                        </p:attrNameLst>
                                      </p:cBhvr>
                                      <p:to>
                                        <p:strVal val="visible"/>
                                      </p:to>
                                    </p:set>
                                    <p:animEffect transition="in" filter="fade">
                                      <p:cBhvr>
                                        <p:cTn id="22" dur="2000"/>
                                        <p:tgtEl>
                                          <p:spTgt spid="615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53">
                                            <p:txEl>
                                              <p:pRg st="4" end="4"/>
                                            </p:txEl>
                                          </p:spTgt>
                                        </p:tgtEl>
                                        <p:attrNameLst>
                                          <p:attrName>style.visibility</p:attrName>
                                        </p:attrNameLst>
                                      </p:cBhvr>
                                      <p:to>
                                        <p:strVal val="visible"/>
                                      </p:to>
                                    </p:set>
                                    <p:animEffect transition="in" filter="fade">
                                      <p:cBhvr>
                                        <p:cTn id="27" dur="2000"/>
                                        <p:tgtEl>
                                          <p:spTgt spid="615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153">
                                            <p:txEl>
                                              <p:pRg st="5" end="5"/>
                                            </p:txEl>
                                          </p:spTgt>
                                        </p:tgtEl>
                                        <p:attrNameLst>
                                          <p:attrName>style.visibility</p:attrName>
                                        </p:attrNameLst>
                                      </p:cBhvr>
                                      <p:to>
                                        <p:strVal val="visible"/>
                                      </p:to>
                                    </p:set>
                                    <p:animEffect transition="in" filter="fade">
                                      <p:cBhvr>
                                        <p:cTn id="32" dur="2000"/>
                                        <p:tgtEl>
                                          <p:spTgt spid="6153">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153">
                                            <p:txEl>
                                              <p:pRg st="6" end="6"/>
                                            </p:txEl>
                                          </p:spTgt>
                                        </p:tgtEl>
                                        <p:attrNameLst>
                                          <p:attrName>style.visibility</p:attrName>
                                        </p:attrNameLst>
                                      </p:cBhvr>
                                      <p:to>
                                        <p:strVal val="visible"/>
                                      </p:to>
                                    </p:set>
                                    <p:animEffect transition="in" filter="fade">
                                      <p:cBhvr>
                                        <p:cTn id="35" dur="2000"/>
                                        <p:tgtEl>
                                          <p:spTgt spid="6153">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153">
                                            <p:txEl>
                                              <p:pRg st="7" end="7"/>
                                            </p:txEl>
                                          </p:spTgt>
                                        </p:tgtEl>
                                        <p:attrNameLst>
                                          <p:attrName>style.visibility</p:attrName>
                                        </p:attrNameLst>
                                      </p:cBhvr>
                                      <p:to>
                                        <p:strVal val="visible"/>
                                      </p:to>
                                    </p:set>
                                    <p:animEffect transition="in" filter="fade">
                                      <p:cBhvr>
                                        <p:cTn id="38" dur="2000"/>
                                        <p:tgtEl>
                                          <p:spTgt spid="6153">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153">
                                            <p:txEl>
                                              <p:pRg st="8" end="8"/>
                                            </p:txEl>
                                          </p:spTgt>
                                        </p:tgtEl>
                                        <p:attrNameLst>
                                          <p:attrName>style.visibility</p:attrName>
                                        </p:attrNameLst>
                                      </p:cBhvr>
                                      <p:to>
                                        <p:strVal val="visible"/>
                                      </p:to>
                                    </p:set>
                                    <p:animEffect transition="in" filter="fade">
                                      <p:cBhvr>
                                        <p:cTn id="41" dur="2000"/>
                                        <p:tgtEl>
                                          <p:spTgt spid="615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400600"/>
          </a:xfrm>
        </p:spPr>
        <p:txBody>
          <a:bodyPr>
            <a:noAutofit/>
          </a:bodyPr>
          <a:lstStyle/>
          <a:p>
            <a:pPr marL="0" indent="0">
              <a:lnSpc>
                <a:spcPct val="120000"/>
              </a:lnSpc>
              <a:spcBef>
                <a:spcPts val="0"/>
              </a:spcBef>
              <a:buNone/>
            </a:pPr>
            <a:r>
              <a:rPr lang="en-GB" sz="1800" b="1" dirty="0"/>
              <a:t>Task 1 - P1.1 </a:t>
            </a:r>
            <a:r>
              <a:rPr lang="en-GB" sz="1800" dirty="0"/>
              <a:t>– Describe and explain the purpose, history and function of </a:t>
            </a:r>
            <a:r>
              <a:rPr lang="en-GB" sz="1800" b="1" dirty="0"/>
              <a:t>2</a:t>
            </a:r>
            <a:r>
              <a:rPr lang="en-GB" sz="1800" dirty="0"/>
              <a:t> businesses from any sector that have commonality.</a:t>
            </a:r>
          </a:p>
          <a:p>
            <a:pPr marL="0" indent="0">
              <a:lnSpc>
                <a:spcPct val="120000"/>
              </a:lnSpc>
              <a:spcBef>
                <a:spcPts val="0"/>
              </a:spcBef>
              <a:buNone/>
            </a:pPr>
            <a:r>
              <a:rPr lang="en-GB" sz="1800" b="1" dirty="0"/>
              <a:t>Task 2 - P1.2 </a:t>
            </a:r>
            <a:r>
              <a:rPr lang="en-GB" sz="1800" dirty="0"/>
              <a:t>– Explain with examples the term </a:t>
            </a:r>
            <a:r>
              <a:rPr lang="en-GB" sz="1800" b="1" dirty="0"/>
              <a:t>‘Business Markets’</a:t>
            </a:r>
          </a:p>
          <a:p>
            <a:pPr marL="0" indent="0">
              <a:lnSpc>
                <a:spcPct val="120000"/>
              </a:lnSpc>
              <a:spcBef>
                <a:spcPts val="0"/>
              </a:spcBef>
              <a:buNone/>
            </a:pPr>
            <a:r>
              <a:rPr lang="en-GB" sz="1800" b="1" dirty="0"/>
              <a:t>Task 3 - P1.3 </a:t>
            </a:r>
            <a:r>
              <a:rPr lang="en-GB" sz="1800" dirty="0"/>
              <a:t>– Explain the different markets/areas that businesses can operate </a:t>
            </a:r>
            <a:r>
              <a:rPr lang="en-GB" sz="1800" dirty="0" smtClean="0"/>
              <a:t>in.</a:t>
            </a:r>
          </a:p>
          <a:p>
            <a:pPr marL="0" indent="0">
              <a:lnSpc>
                <a:spcPct val="120000"/>
              </a:lnSpc>
              <a:spcBef>
                <a:spcPts val="0"/>
              </a:spcBef>
              <a:buNone/>
            </a:pPr>
            <a:r>
              <a:rPr lang="en-GB" sz="1800" b="1" dirty="0" smtClean="0"/>
              <a:t>Task </a:t>
            </a:r>
            <a:r>
              <a:rPr lang="en-GB" sz="1800" b="1" dirty="0"/>
              <a:t>4 - M1.1 </a:t>
            </a:r>
            <a:r>
              <a:rPr lang="en-GB" sz="1800" dirty="0"/>
              <a:t>– Show evidence of the </a:t>
            </a:r>
            <a:r>
              <a:rPr lang="en-GB" sz="1800" b="1" dirty="0"/>
              <a:t>market</a:t>
            </a:r>
            <a:r>
              <a:rPr lang="en-GB" sz="1800" dirty="0"/>
              <a:t> that your </a:t>
            </a:r>
            <a:r>
              <a:rPr lang="en-GB" sz="1800" b="1" u="sng" dirty="0"/>
              <a:t>two</a:t>
            </a:r>
            <a:r>
              <a:rPr lang="en-GB" sz="1800" dirty="0"/>
              <a:t> chosen businesses deal in and describe what it means to them to be in that market.</a:t>
            </a:r>
            <a:endParaRPr lang="en-GB" sz="1800" b="1" dirty="0"/>
          </a:p>
          <a:p>
            <a:pPr marL="0" indent="0" fontAlgn="auto">
              <a:lnSpc>
                <a:spcPct val="120000"/>
              </a:lnSpc>
              <a:spcBef>
                <a:spcPts val="0"/>
              </a:spcBef>
              <a:buNone/>
              <a:defRPr/>
            </a:pPr>
            <a:r>
              <a:rPr lang="en-GB" sz="1800" b="1" dirty="0"/>
              <a:t>Task 5 (P1.5) </a:t>
            </a:r>
            <a:r>
              <a:rPr lang="en-GB" sz="1800" dirty="0"/>
              <a:t>– Explain in your own words the term </a:t>
            </a:r>
            <a:r>
              <a:rPr lang="en-GB" sz="1800" b="1" dirty="0"/>
              <a:t>‘Business Purpose’</a:t>
            </a:r>
          </a:p>
          <a:p>
            <a:pPr marL="0" indent="0">
              <a:lnSpc>
                <a:spcPct val="120000"/>
              </a:lnSpc>
              <a:spcBef>
                <a:spcPts val="0"/>
              </a:spcBef>
              <a:buNone/>
              <a:defRPr/>
            </a:pPr>
            <a:r>
              <a:rPr lang="en-GB" sz="1800" b="1" dirty="0"/>
              <a:t>Task 6 (P1.6) </a:t>
            </a:r>
            <a:r>
              <a:rPr lang="en-GB" sz="1800" dirty="0"/>
              <a:t>- Explain the </a:t>
            </a:r>
            <a:r>
              <a:rPr lang="en-GB" sz="1800" b="1" dirty="0"/>
              <a:t>different business purposes</a:t>
            </a:r>
            <a:r>
              <a:rPr lang="en-GB" sz="1800" dirty="0"/>
              <a:t>  (give </a:t>
            </a:r>
            <a:r>
              <a:rPr lang="en-GB" sz="1800" b="1" dirty="0"/>
              <a:t>examples</a:t>
            </a:r>
            <a:r>
              <a:rPr lang="en-GB" sz="1800" dirty="0" smtClean="0"/>
              <a:t>)</a:t>
            </a:r>
            <a:endParaRPr lang="en-GB" sz="1800" dirty="0"/>
          </a:p>
          <a:p>
            <a:pPr marL="0" indent="0">
              <a:lnSpc>
                <a:spcPct val="120000"/>
              </a:lnSpc>
              <a:spcBef>
                <a:spcPts val="0"/>
              </a:spcBef>
              <a:buNone/>
              <a:defRPr/>
            </a:pPr>
            <a:r>
              <a:rPr lang="en-GB" sz="1800" b="1" dirty="0"/>
              <a:t>Task 7 - M1.2 </a:t>
            </a:r>
            <a:r>
              <a:rPr lang="en-GB" sz="1800" dirty="0"/>
              <a:t>- Show evidence of the </a:t>
            </a:r>
            <a:r>
              <a:rPr lang="en-GB" sz="1800" b="1" dirty="0"/>
              <a:t>business purposes </a:t>
            </a:r>
            <a:r>
              <a:rPr lang="en-GB" sz="1800" dirty="0"/>
              <a:t>that your </a:t>
            </a:r>
            <a:r>
              <a:rPr lang="en-GB" sz="1800" b="1" u="sng" dirty="0"/>
              <a:t>2</a:t>
            </a:r>
            <a:r>
              <a:rPr lang="en-GB" sz="1800" dirty="0"/>
              <a:t> chosen businesses focus </a:t>
            </a:r>
            <a:r>
              <a:rPr lang="en-GB" sz="1800" dirty="0" smtClean="0"/>
              <a:t>on.</a:t>
            </a:r>
            <a:endParaRPr lang="en-GB" sz="1800" dirty="0"/>
          </a:p>
          <a:p>
            <a:pPr marL="0" indent="0">
              <a:lnSpc>
                <a:spcPct val="120000"/>
              </a:lnSpc>
              <a:spcBef>
                <a:spcPts val="0"/>
              </a:spcBef>
              <a:buNone/>
            </a:pPr>
            <a:r>
              <a:rPr lang="en-GB" sz="1800" b="1" dirty="0"/>
              <a:t>Task 8 (P1.9) </a:t>
            </a:r>
            <a:r>
              <a:rPr lang="en-GB" sz="1800" dirty="0"/>
              <a:t>– Explain in your own words the term </a:t>
            </a:r>
            <a:r>
              <a:rPr lang="en-GB" sz="1800" b="1" dirty="0"/>
              <a:t>‘Business Sectors’</a:t>
            </a:r>
          </a:p>
          <a:p>
            <a:pPr marL="0" indent="0">
              <a:lnSpc>
                <a:spcPct val="120000"/>
              </a:lnSpc>
              <a:spcBef>
                <a:spcPts val="0"/>
              </a:spcBef>
              <a:buNone/>
            </a:pPr>
            <a:r>
              <a:rPr lang="en-GB" sz="1800" b="1" dirty="0"/>
              <a:t>Task 9 (P1.10)</a:t>
            </a:r>
            <a:r>
              <a:rPr lang="en-GB" sz="1800" dirty="0"/>
              <a:t> – Explain what each of the </a:t>
            </a:r>
            <a:r>
              <a:rPr lang="en-GB" sz="1800" b="1" dirty="0"/>
              <a:t>business sectors </a:t>
            </a:r>
            <a:r>
              <a:rPr lang="en-GB" sz="1800" dirty="0"/>
              <a:t>mean (give </a:t>
            </a:r>
            <a:r>
              <a:rPr lang="en-GB" sz="1800" b="1" dirty="0"/>
              <a:t>examples</a:t>
            </a:r>
            <a:r>
              <a:rPr lang="en-GB" sz="1800" dirty="0"/>
              <a:t>) - Click on the </a:t>
            </a:r>
            <a:r>
              <a:rPr lang="en-GB" sz="1800" b="1" dirty="0"/>
              <a:t>links </a:t>
            </a:r>
            <a:r>
              <a:rPr lang="en-GB" sz="1800" dirty="0"/>
              <a:t>below for additional information</a:t>
            </a:r>
          </a:p>
          <a:p>
            <a:pPr marL="0" indent="0">
              <a:lnSpc>
                <a:spcPct val="120000"/>
              </a:lnSpc>
              <a:spcBef>
                <a:spcPts val="0"/>
              </a:spcBef>
              <a:buNone/>
            </a:pPr>
            <a:r>
              <a:rPr lang="en-GB" sz="1800" b="1" dirty="0"/>
              <a:t>Task 10 - M1.3)</a:t>
            </a:r>
            <a:r>
              <a:rPr lang="en-GB" sz="1800" dirty="0"/>
              <a:t> – Show evidence of the </a:t>
            </a:r>
            <a:r>
              <a:rPr lang="en-GB" sz="1800" b="1" dirty="0"/>
              <a:t>business sector </a:t>
            </a:r>
            <a:r>
              <a:rPr lang="en-GB" sz="1800" dirty="0"/>
              <a:t>that your </a:t>
            </a:r>
            <a:r>
              <a:rPr lang="en-GB" sz="1800" b="1" u="sng" dirty="0"/>
              <a:t>2</a:t>
            </a:r>
            <a:r>
              <a:rPr lang="en-GB" sz="1800" dirty="0"/>
              <a:t> chosen businesses deal </a:t>
            </a:r>
            <a:r>
              <a:rPr lang="en-GB" sz="1800" dirty="0" smtClean="0"/>
              <a:t>in</a:t>
            </a:r>
            <a:endParaRPr lang="en-GB" sz="1200" dirty="0"/>
          </a:p>
        </p:txBody>
      </p:sp>
      <p:sp>
        <p:nvSpPr>
          <p:cNvPr id="3" name="Title 2"/>
          <p:cNvSpPr>
            <a:spLocks noGrp="1"/>
          </p:cNvSpPr>
          <p:nvPr>
            <p:ph type="title"/>
          </p:nvPr>
        </p:nvSpPr>
        <p:spPr>
          <a:xfrm>
            <a:off x="179512" y="58614"/>
            <a:ext cx="8640960" cy="634082"/>
          </a:xfrm>
        </p:spPr>
        <p:txBody>
          <a:bodyPr>
            <a:normAutofit fontScale="90000"/>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784976" cy="5400600"/>
          </a:xfrm>
        </p:spPr>
        <p:txBody>
          <a:bodyPr>
            <a:noAutofit/>
          </a:bodyPr>
          <a:lstStyle/>
          <a:p>
            <a:pPr marL="0" indent="0">
              <a:lnSpc>
                <a:spcPct val="120000"/>
              </a:lnSpc>
              <a:spcBef>
                <a:spcPts val="0"/>
              </a:spcBef>
              <a:buNone/>
              <a:defRPr/>
            </a:pPr>
            <a:r>
              <a:rPr lang="en-GB" sz="1600" b="1" dirty="0"/>
              <a:t>Task 11 - P1.12 </a:t>
            </a:r>
            <a:r>
              <a:rPr lang="en-GB" sz="1600" dirty="0"/>
              <a:t>– Explain in your own words the term </a:t>
            </a:r>
            <a:r>
              <a:rPr lang="en-GB" sz="1600" b="1" dirty="0"/>
              <a:t>‘Business Ownership’</a:t>
            </a:r>
            <a:r>
              <a:rPr lang="en-GB" sz="1600" dirty="0"/>
              <a:t> </a:t>
            </a:r>
            <a:endParaRPr lang="en-GB" sz="1600" dirty="0" smtClean="0"/>
          </a:p>
          <a:p>
            <a:pPr marL="0" indent="0">
              <a:lnSpc>
                <a:spcPct val="120000"/>
              </a:lnSpc>
              <a:spcBef>
                <a:spcPts val="0"/>
              </a:spcBef>
              <a:buNone/>
              <a:defRPr/>
            </a:pPr>
            <a:r>
              <a:rPr lang="en-GB" sz="1600" b="1" dirty="0" smtClean="0"/>
              <a:t>Task </a:t>
            </a:r>
            <a:r>
              <a:rPr lang="en-GB" sz="1600" b="1" dirty="0"/>
              <a:t>12 - P1.13 </a:t>
            </a:r>
            <a:r>
              <a:rPr lang="en-GB" sz="1600" dirty="0"/>
              <a:t>– Explain the different ways that companies can be </a:t>
            </a:r>
            <a:r>
              <a:rPr lang="en-GB" sz="1600" b="1" dirty="0"/>
              <a:t>owned</a:t>
            </a:r>
            <a:r>
              <a:rPr lang="en-GB" sz="1600" dirty="0"/>
              <a:t> (give </a:t>
            </a:r>
            <a:r>
              <a:rPr lang="en-GB" sz="1600" b="1" dirty="0"/>
              <a:t>examples</a:t>
            </a:r>
            <a:r>
              <a:rPr lang="en-GB" sz="1600" dirty="0"/>
              <a:t>) - Click on the </a:t>
            </a:r>
            <a:r>
              <a:rPr lang="en-GB" sz="1600" b="1" dirty="0"/>
              <a:t>links </a:t>
            </a:r>
            <a:r>
              <a:rPr lang="en-GB" sz="1600" dirty="0"/>
              <a:t>below for additional information </a:t>
            </a:r>
          </a:p>
          <a:p>
            <a:pPr marL="0" indent="0">
              <a:lnSpc>
                <a:spcPct val="120000"/>
              </a:lnSpc>
              <a:spcBef>
                <a:spcPts val="0"/>
              </a:spcBef>
              <a:buNone/>
              <a:defRPr/>
            </a:pPr>
            <a:r>
              <a:rPr lang="en-GB" sz="1600" b="1" dirty="0"/>
              <a:t>Task 13 - M1.4 </a:t>
            </a:r>
            <a:r>
              <a:rPr lang="en-GB" sz="1600" dirty="0"/>
              <a:t>– Show evidence of the type of </a:t>
            </a:r>
            <a:r>
              <a:rPr lang="en-GB" sz="1600" b="1" dirty="0"/>
              <a:t>business ownership </a:t>
            </a:r>
            <a:r>
              <a:rPr lang="en-GB" sz="1600" dirty="0"/>
              <a:t>that your </a:t>
            </a:r>
            <a:r>
              <a:rPr lang="en-GB" sz="1600" b="1" u="sng" dirty="0"/>
              <a:t>2</a:t>
            </a:r>
            <a:r>
              <a:rPr lang="en-GB" sz="1600" dirty="0"/>
              <a:t> chosen businesses focus on</a:t>
            </a:r>
          </a:p>
          <a:p>
            <a:pPr marL="0" indent="0">
              <a:lnSpc>
                <a:spcPct val="120000"/>
              </a:lnSpc>
              <a:spcBef>
                <a:spcPts val="0"/>
              </a:spcBef>
              <a:buNone/>
            </a:pPr>
            <a:r>
              <a:rPr lang="en-GB" sz="1600" b="1" dirty="0"/>
              <a:t>Task 14 – D1.1 – </a:t>
            </a:r>
            <a:r>
              <a:rPr lang="en-GB" sz="1600" dirty="0"/>
              <a:t>Using examples, discuss the impact that a change in ownership can have on business functions and practice with companies.</a:t>
            </a:r>
          </a:p>
          <a:p>
            <a:pPr marL="0" indent="0">
              <a:lnSpc>
                <a:spcPct val="120000"/>
              </a:lnSpc>
              <a:spcBef>
                <a:spcPts val="0"/>
              </a:spcBef>
              <a:buNone/>
            </a:pPr>
            <a:r>
              <a:rPr lang="en-GB" sz="1600" b="1" dirty="0"/>
              <a:t>Task 15 – D1.2 – </a:t>
            </a:r>
            <a:r>
              <a:rPr lang="en-GB" sz="1600" dirty="0"/>
              <a:t>Using your companies as examples, discuss the impact a change in ownership might have on business functions and practice in terms of the extent of liability and limitations to operation.</a:t>
            </a:r>
          </a:p>
          <a:p>
            <a:pPr marL="0" indent="0" fontAlgn="auto">
              <a:lnSpc>
                <a:spcPct val="120000"/>
              </a:lnSpc>
              <a:spcBef>
                <a:spcPts val="0"/>
              </a:spcBef>
              <a:buNone/>
              <a:defRPr/>
            </a:pPr>
            <a:r>
              <a:rPr lang="en-GB" sz="1600" b="1" dirty="0"/>
              <a:t>Task 16 - P2.1 </a:t>
            </a:r>
            <a:r>
              <a:rPr lang="en-GB" sz="1600" dirty="0"/>
              <a:t>– Explain in your own words the term </a:t>
            </a:r>
            <a:r>
              <a:rPr lang="en-GB" sz="1600" b="1" dirty="0"/>
              <a:t>‘Stakeholder’</a:t>
            </a:r>
          </a:p>
          <a:p>
            <a:pPr marL="0" indent="0" fontAlgn="auto">
              <a:lnSpc>
                <a:spcPct val="120000"/>
              </a:lnSpc>
              <a:spcBef>
                <a:spcPts val="0"/>
              </a:spcBef>
              <a:buNone/>
              <a:defRPr/>
            </a:pPr>
            <a:r>
              <a:rPr lang="en-GB" sz="1600" b="1" dirty="0"/>
              <a:t>Task 17 - P2.2</a:t>
            </a:r>
            <a:r>
              <a:rPr lang="en-GB" sz="1600" dirty="0"/>
              <a:t> – Explain the different types of </a:t>
            </a:r>
            <a:r>
              <a:rPr lang="en-GB" sz="1600" b="1" dirty="0"/>
              <a:t>stakeholders</a:t>
            </a:r>
            <a:r>
              <a:rPr lang="en-GB" sz="1600" dirty="0"/>
              <a:t> available (give </a:t>
            </a:r>
            <a:r>
              <a:rPr lang="en-GB" sz="1600" b="1" dirty="0"/>
              <a:t>examples</a:t>
            </a:r>
            <a:r>
              <a:rPr lang="en-GB" sz="1600" dirty="0"/>
              <a:t>) </a:t>
            </a:r>
          </a:p>
          <a:p>
            <a:pPr marL="0" indent="0" fontAlgn="auto">
              <a:lnSpc>
                <a:spcPct val="120000"/>
              </a:lnSpc>
              <a:spcBef>
                <a:spcPts val="0"/>
              </a:spcBef>
              <a:buNone/>
              <a:defRPr/>
            </a:pPr>
            <a:r>
              <a:rPr lang="en-GB" sz="1600" b="1" dirty="0"/>
              <a:t>Task 18 - P2.3</a:t>
            </a:r>
            <a:r>
              <a:rPr lang="en-GB" sz="1600" dirty="0"/>
              <a:t> – List and explain the different </a:t>
            </a:r>
            <a:r>
              <a:rPr lang="en-GB" sz="1600" b="1" dirty="0"/>
              <a:t>stakeholders </a:t>
            </a:r>
            <a:r>
              <a:rPr lang="en-GB" sz="1600" dirty="0"/>
              <a:t>that exist for your </a:t>
            </a:r>
            <a:r>
              <a:rPr lang="en-GB" sz="1600" b="1" u="sng" dirty="0"/>
              <a:t>two</a:t>
            </a:r>
            <a:r>
              <a:rPr lang="en-GB" sz="1600" dirty="0"/>
              <a:t> chosen businesses.  Identify the influence they have on the functions of the business.</a:t>
            </a:r>
            <a:endParaRPr lang="en-GB" sz="1600" b="1" dirty="0"/>
          </a:p>
          <a:p>
            <a:pPr marL="0" lvl="1" indent="0">
              <a:lnSpc>
                <a:spcPct val="120000"/>
              </a:lnSpc>
              <a:spcBef>
                <a:spcPts val="0"/>
              </a:spcBef>
              <a:buNone/>
            </a:pPr>
            <a:r>
              <a:rPr lang="en-GB" sz="1600" b="1" dirty="0"/>
              <a:t>Task 19 - P2.4</a:t>
            </a:r>
            <a:r>
              <a:rPr lang="en-GB" sz="1600" dirty="0"/>
              <a:t> – Discuss the Investment and Return of different </a:t>
            </a:r>
            <a:r>
              <a:rPr lang="en-GB" sz="1600" b="1" dirty="0"/>
              <a:t>stakeholders </a:t>
            </a:r>
            <a:r>
              <a:rPr lang="en-GB" sz="1600" dirty="0"/>
              <a:t>that exist for your </a:t>
            </a:r>
            <a:r>
              <a:rPr lang="en-GB" sz="1600" b="1" u="sng" dirty="0"/>
              <a:t>2</a:t>
            </a:r>
            <a:r>
              <a:rPr lang="en-GB" sz="1600" dirty="0"/>
              <a:t> chosen businesses. </a:t>
            </a:r>
          </a:p>
          <a:p>
            <a:pPr marL="0" lvl="1" indent="0">
              <a:lnSpc>
                <a:spcPct val="120000"/>
              </a:lnSpc>
              <a:spcBef>
                <a:spcPts val="0"/>
              </a:spcBef>
              <a:buNone/>
            </a:pPr>
            <a:r>
              <a:rPr lang="en-GB" sz="1600" b="1" dirty="0"/>
              <a:t>Task 20 - P2.5</a:t>
            </a:r>
            <a:r>
              <a:rPr lang="en-GB" sz="1600" dirty="0"/>
              <a:t> – Discuss with evidence the conflicts that might or have arisen with your </a:t>
            </a:r>
            <a:r>
              <a:rPr lang="en-GB" sz="1600" b="1" u="sng" dirty="0"/>
              <a:t>2</a:t>
            </a:r>
            <a:r>
              <a:rPr lang="en-GB" sz="1600" dirty="0"/>
              <a:t> chosen businesses</a:t>
            </a:r>
            <a:r>
              <a:rPr lang="en-GB" sz="1600" dirty="0" smtClean="0"/>
              <a:t>.</a:t>
            </a:r>
            <a:endParaRPr lang="en-GB" sz="1600" dirty="0"/>
          </a:p>
        </p:txBody>
      </p:sp>
      <p:sp>
        <p:nvSpPr>
          <p:cNvPr id="3" name="Title 2"/>
          <p:cNvSpPr>
            <a:spLocks noGrp="1"/>
          </p:cNvSpPr>
          <p:nvPr>
            <p:ph type="title"/>
          </p:nvPr>
        </p:nvSpPr>
        <p:spPr>
          <a:xfrm>
            <a:off x="179512" y="58614"/>
            <a:ext cx="8640960" cy="634082"/>
          </a:xfrm>
        </p:spPr>
        <p:txBody>
          <a:bodyPr>
            <a:normAutofit fontScale="90000"/>
          </a:bodyPr>
          <a:lstStyle/>
          <a:p>
            <a:r>
              <a:rPr lang="en-GB" dirty="0" smtClean="0"/>
              <a:t>Task List</a:t>
            </a:r>
            <a:endParaRPr lang="en-GB" dirty="0"/>
          </a:p>
        </p:txBody>
      </p:sp>
    </p:spTree>
    <p:extLst>
      <p:ext uri="{BB962C8B-B14F-4D97-AF65-F5344CB8AC3E}">
        <p14:creationId xmlns:p14="http://schemas.microsoft.com/office/powerpoint/2010/main" val="2781478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
        <p:nvSpPr>
          <p:cNvPr id="5123" name="Content Placeholder 2"/>
          <p:cNvSpPr>
            <a:spLocks noGrp="1"/>
          </p:cNvSpPr>
          <p:nvPr>
            <p:ph idx="1"/>
          </p:nvPr>
        </p:nvSpPr>
        <p:spPr>
          <a:xfrm>
            <a:off x="179512" y="692696"/>
            <a:ext cx="8712968" cy="5328591"/>
          </a:xfrm>
        </p:spPr>
        <p:txBody>
          <a:bodyPr>
            <a:noAutofit/>
          </a:bodyPr>
          <a:lstStyle/>
          <a:p>
            <a:pPr marL="342900" indent="-342900">
              <a:spcBef>
                <a:spcPts val="0"/>
              </a:spcBef>
            </a:pPr>
            <a:r>
              <a:rPr lang="en-GB" sz="2000" dirty="0"/>
              <a:t>Not all businesses are huge multinational corporations that deal with customers all over the world, some are small organisations just dealing with local customers. Companies can operate within the </a:t>
            </a:r>
            <a:r>
              <a:rPr lang="en-GB" sz="2000" b="1" dirty="0"/>
              <a:t>local, national, international </a:t>
            </a:r>
            <a:r>
              <a:rPr lang="en-GB" sz="2000" dirty="0"/>
              <a:t>or </a:t>
            </a:r>
            <a:r>
              <a:rPr lang="en-GB" sz="2000" b="1" dirty="0"/>
              <a:t>global </a:t>
            </a:r>
            <a:r>
              <a:rPr lang="en-GB" sz="2000" b="1" dirty="0" smtClean="0"/>
              <a:t>market.</a:t>
            </a:r>
          </a:p>
          <a:p>
            <a:pPr marL="342900" indent="-342900">
              <a:spcBef>
                <a:spcPts val="0"/>
              </a:spcBef>
            </a:pPr>
            <a:r>
              <a:rPr lang="en-GB" sz="2000" dirty="0" smtClean="0"/>
              <a:t>These markets will have an impact on the current and future of the businesses in terms of funding, government support, bail-outs, legal ramifications and ownership, all of which we will go into more detail later.</a:t>
            </a:r>
            <a:endParaRPr lang="en-GB" sz="2000" dirty="0"/>
          </a:p>
          <a:p>
            <a:pPr marL="0" indent="0">
              <a:spcBef>
                <a:spcPts val="0"/>
              </a:spcBef>
              <a:buNone/>
            </a:pPr>
            <a:r>
              <a:rPr lang="en-GB" sz="2000" b="1" dirty="0" smtClean="0"/>
              <a:t>Task 2 - P1.2 </a:t>
            </a:r>
            <a:r>
              <a:rPr lang="en-GB" sz="2000" dirty="0" smtClean="0"/>
              <a:t>– Explain with examples the term </a:t>
            </a:r>
            <a:r>
              <a:rPr lang="en-GB" sz="2000" b="1" dirty="0" smtClean="0"/>
              <a:t>‘Business Markets’</a:t>
            </a:r>
          </a:p>
          <a:p>
            <a:pPr marL="0" indent="0">
              <a:buNone/>
            </a:pPr>
            <a:r>
              <a:rPr lang="en-GB" sz="2000" b="1" dirty="0" smtClean="0"/>
              <a:t>Task 3 - P1.3 </a:t>
            </a:r>
            <a:r>
              <a:rPr lang="en-GB" sz="2000" dirty="0" smtClean="0"/>
              <a:t>– Explain the different markets/areas that businesses can operate in (give </a:t>
            </a:r>
            <a:r>
              <a:rPr lang="en-GB" sz="2000" b="1" dirty="0" smtClean="0"/>
              <a:t>examples</a:t>
            </a:r>
            <a:r>
              <a:rPr lang="en-GB" sz="2000" dirty="0" smtClean="0"/>
              <a:t>) - Click on the </a:t>
            </a:r>
            <a:r>
              <a:rPr lang="en-GB" sz="2000" b="1" dirty="0" smtClean="0"/>
              <a:t>links </a:t>
            </a:r>
            <a:r>
              <a:rPr lang="en-GB" sz="2000" dirty="0" smtClean="0"/>
              <a:t>below for additional information</a:t>
            </a:r>
          </a:p>
          <a:p>
            <a:pPr marL="0" indent="0">
              <a:buNone/>
            </a:pPr>
            <a:endParaRPr lang="en-GB" sz="2000" b="1" dirty="0" smtClean="0"/>
          </a:p>
          <a:p>
            <a:pPr marL="0" indent="0">
              <a:buNone/>
            </a:pPr>
            <a:endParaRPr lang="en-GB" sz="2000" b="1" dirty="0" smtClean="0"/>
          </a:p>
          <a:p>
            <a:pPr marL="0" indent="0">
              <a:buNone/>
            </a:pPr>
            <a:r>
              <a:rPr lang="en-GB" sz="2000" b="1" dirty="0" smtClean="0"/>
              <a:t>Task 4 - M1.1 </a:t>
            </a:r>
            <a:r>
              <a:rPr lang="en-GB" sz="2000" dirty="0" smtClean="0"/>
              <a:t>– Show evidence of the </a:t>
            </a:r>
            <a:r>
              <a:rPr lang="en-GB" sz="2000" b="1" dirty="0" smtClean="0"/>
              <a:t>market</a:t>
            </a:r>
            <a:r>
              <a:rPr lang="en-GB" sz="2000" dirty="0" smtClean="0"/>
              <a:t> that your </a:t>
            </a:r>
            <a:r>
              <a:rPr lang="en-GB" sz="2000" b="1" u="sng" dirty="0" smtClean="0"/>
              <a:t>two</a:t>
            </a:r>
            <a:r>
              <a:rPr lang="en-GB" sz="2000" dirty="0" smtClean="0"/>
              <a:t> chosen businesses deal in and describe what it means to them to be in that market.</a:t>
            </a:r>
          </a:p>
        </p:txBody>
      </p:sp>
      <p:graphicFrame>
        <p:nvGraphicFramePr>
          <p:cNvPr id="4" name="Table 3"/>
          <p:cNvGraphicFramePr>
            <a:graphicFrameLocks noGrp="1"/>
          </p:cNvGraphicFramePr>
          <p:nvPr>
            <p:extLst>
              <p:ext uri="{D42A27DB-BD31-4B8C-83A1-F6EECF244321}">
                <p14:modId xmlns:p14="http://schemas.microsoft.com/office/powerpoint/2010/main" val="1358019758"/>
              </p:ext>
            </p:extLst>
          </p:nvPr>
        </p:nvGraphicFramePr>
        <p:xfrm>
          <a:off x="277044" y="4581128"/>
          <a:ext cx="8640960" cy="396240"/>
        </p:xfrm>
        <a:graphic>
          <a:graphicData uri="http://schemas.openxmlformats.org/drawingml/2006/table">
            <a:tbl>
              <a:tblPr firstRow="1" bandRow="1">
                <a:tableStyleId>{BC89EF96-8CEA-46FF-86C4-4CE0E7609802}</a:tableStyleId>
              </a:tblPr>
              <a:tblGrid>
                <a:gridCol w="2160240"/>
                <a:gridCol w="2160240"/>
                <a:gridCol w="2160240"/>
                <a:gridCol w="2160240"/>
              </a:tblGrid>
              <a:tr h="144016">
                <a:tc>
                  <a:txBody>
                    <a:bodyPr/>
                    <a:lstStyle/>
                    <a:p>
                      <a:pPr algn="ctr"/>
                      <a:r>
                        <a:rPr lang="en-GB" sz="2000" dirty="0" smtClean="0">
                          <a:hlinkClick r:id="" action="ppaction://noaction"/>
                        </a:rPr>
                        <a:t>Local</a:t>
                      </a:r>
                      <a:endParaRPr lang="en-GB" sz="2000" dirty="0">
                        <a:solidFill>
                          <a:schemeClr val="tx1"/>
                        </a:solidFill>
                        <a:latin typeface="Calibri" pitchFamily="34" charset="0"/>
                        <a:cs typeface="Calibri" pitchFamily="34" charset="0"/>
                      </a:endParaRPr>
                    </a:p>
                  </a:txBody>
                  <a:tcPr/>
                </a:tc>
                <a:tc>
                  <a:txBody>
                    <a:bodyPr/>
                    <a:lstStyle/>
                    <a:p>
                      <a:pPr algn="ctr"/>
                      <a:r>
                        <a:rPr lang="en-GB" sz="2000" dirty="0" smtClean="0">
                          <a:hlinkClick r:id="" action="ppaction://noaction"/>
                        </a:rPr>
                        <a:t>National</a:t>
                      </a:r>
                      <a:endParaRPr lang="en-GB" sz="2000" dirty="0">
                        <a:solidFill>
                          <a:schemeClr val="tx1"/>
                        </a:solidFill>
                        <a:latin typeface="Calibri" pitchFamily="34" charset="0"/>
                        <a:cs typeface="Calibri" pitchFamily="34" charset="0"/>
                      </a:endParaRPr>
                    </a:p>
                  </a:txBody>
                  <a:tcPr/>
                </a:tc>
                <a:tc>
                  <a:txBody>
                    <a:bodyPr/>
                    <a:lstStyle/>
                    <a:p>
                      <a:pPr algn="ctr"/>
                      <a:r>
                        <a:rPr lang="en-GB" sz="2000" dirty="0" smtClean="0">
                          <a:hlinkClick r:id="" action="ppaction://noaction"/>
                        </a:rPr>
                        <a:t>International</a:t>
                      </a:r>
                      <a:endParaRPr lang="en-GB" sz="2000" dirty="0">
                        <a:solidFill>
                          <a:schemeClr val="tx1"/>
                        </a:solidFill>
                        <a:latin typeface="Calibri" pitchFamily="34" charset="0"/>
                        <a:cs typeface="Calibri" pitchFamily="34" charset="0"/>
                      </a:endParaRPr>
                    </a:p>
                  </a:txBody>
                  <a:tcPr/>
                </a:tc>
                <a:tc>
                  <a:txBody>
                    <a:bodyPr/>
                    <a:lstStyle/>
                    <a:p>
                      <a:pPr algn="ctr"/>
                      <a:r>
                        <a:rPr lang="en-GB" sz="2000" dirty="0" smtClean="0">
                          <a:hlinkClick r:id="" action="ppaction://noaction"/>
                        </a:rPr>
                        <a:t>Global Markets</a:t>
                      </a:r>
                      <a:endParaRPr lang="en-GB" sz="2000" dirty="0">
                        <a:solidFill>
                          <a:schemeClr val="tx1"/>
                        </a:solidFill>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831189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79512" y="692697"/>
            <a:ext cx="8712968" cy="5256584"/>
          </a:xfrm>
        </p:spPr>
        <p:txBody>
          <a:bodyPr>
            <a:noAutofit/>
          </a:bodyPr>
          <a:lstStyle/>
          <a:p>
            <a:r>
              <a:rPr lang="en-GB" sz="2000" dirty="0" smtClean="0"/>
              <a:t>A </a:t>
            </a:r>
            <a:r>
              <a:rPr lang="en-GB" sz="2000" b="1" dirty="0" smtClean="0"/>
              <a:t>local</a:t>
            </a:r>
            <a:r>
              <a:rPr lang="en-GB" sz="2000" dirty="0" smtClean="0"/>
              <a:t> business is a small shop which serves a local community with a limited customer base. </a:t>
            </a:r>
          </a:p>
          <a:p>
            <a:r>
              <a:rPr lang="en-GB" sz="2000" dirty="0" smtClean="0"/>
              <a:t>Manufactures would deliver their goods directly to the local provider who then sells it to local people. </a:t>
            </a:r>
          </a:p>
          <a:p>
            <a:r>
              <a:rPr lang="en-GB" sz="2000" dirty="0" smtClean="0"/>
              <a:t>They can benefit from a website as it will increase there presence in the business community and can boost them on their way to becoming national, but normally they have no presence.  </a:t>
            </a:r>
          </a:p>
          <a:p>
            <a:r>
              <a:rPr lang="en-GB" sz="2000" dirty="0" smtClean="0"/>
              <a:t>Local business has local everything including, local customers, local deliveries from local cash and carries, local stake holders these factors make it a local business. They tend to rely on local suppliers for their goods and use local procurement and transport to receive and deliver their goods to the customers. </a:t>
            </a:r>
          </a:p>
          <a:p>
            <a:r>
              <a:rPr lang="en-GB" sz="2000" dirty="0" smtClean="0"/>
              <a:t>A company like a corner shop, fish ‘n’ chip shop or a small independent car dealer will supply locally, use suppliers in the local area and tend to deal with customers within a small radius (1-2 miles).</a:t>
            </a:r>
          </a:p>
        </p:txBody>
      </p:sp>
      <p:pic>
        <p:nvPicPr>
          <p:cNvPr id="4" name="Content Placeholder 20" descr="left.gif">
            <a:hlinkClick r:id="" action="ppaction://hlinkshowjump?jump=previousslide"/>
          </p:cNvPr>
          <p:cNvPicPr>
            <a:picLocks noChangeAspect="1"/>
          </p:cNvPicPr>
          <p:nvPr/>
        </p:nvPicPr>
        <p:blipFill>
          <a:blip r:embed="rId3" cstate="print"/>
          <a:stretch>
            <a:fillRect/>
          </a:stretch>
        </p:blipFill>
        <p:spPr>
          <a:xfrm>
            <a:off x="7719392" y="6504384"/>
            <a:ext cx="381000" cy="381000"/>
          </a:xfrm>
          <a:prstGeom prst="rect">
            <a:avLst/>
          </a:prstGeom>
        </p:spPr>
      </p:pic>
      <p:pic>
        <p:nvPicPr>
          <p:cNvPr id="5" name="Picture 4" descr="right.gif">
            <a:hlinkClick r:id="" action="ppaction://hlinkshowjump?jump=nextslide"/>
          </p:cNvPr>
          <p:cNvPicPr>
            <a:picLocks noChangeAspect="1"/>
          </p:cNvPicPr>
          <p:nvPr/>
        </p:nvPicPr>
        <p:blipFill>
          <a:blip r:embed="rId4" cstate="print"/>
          <a:stretch>
            <a:fillRect/>
          </a:stretch>
        </p:blipFill>
        <p:spPr>
          <a:xfrm>
            <a:off x="8727504" y="6432376"/>
            <a:ext cx="381000" cy="381000"/>
          </a:xfrm>
          <a:prstGeom prst="rect">
            <a:avLst/>
          </a:prstGeom>
        </p:spPr>
      </p:pic>
      <p:pic>
        <p:nvPicPr>
          <p:cNvPr id="6" name="Picture 2" descr="home_2.gif - (8K)">
            <a:hlinkClick r:id="rId5" action="ppaction://hlinksldjump"/>
          </p:cNvPr>
          <p:cNvPicPr>
            <a:picLocks noChangeAspect="1" noChangeArrowheads="1" noCrop="1"/>
          </p:cNvPicPr>
          <p:nvPr/>
        </p:nvPicPr>
        <p:blipFill>
          <a:blip r:embed="rId6" cstate="print"/>
          <a:srcRect/>
          <a:stretch>
            <a:fillRect/>
          </a:stretch>
        </p:blipFill>
        <p:spPr bwMode="auto">
          <a:xfrm>
            <a:off x="8100392" y="6527626"/>
            <a:ext cx="666750" cy="285750"/>
          </a:xfrm>
          <a:prstGeom prst="rect">
            <a:avLst/>
          </a:prstGeom>
          <a:noFill/>
        </p:spPr>
      </p:pic>
      <p:sp>
        <p:nvSpPr>
          <p:cNvPr id="21"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Tree>
    <p:extLst>
      <p:ext uri="{BB962C8B-B14F-4D97-AF65-F5344CB8AC3E}">
        <p14:creationId xmlns:p14="http://schemas.microsoft.com/office/powerpoint/2010/main" val="221716480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79512" y="692696"/>
            <a:ext cx="8712968" cy="4830478"/>
          </a:xfrm>
        </p:spPr>
        <p:txBody>
          <a:bodyPr>
            <a:noAutofit/>
          </a:bodyPr>
          <a:lstStyle/>
          <a:p>
            <a:r>
              <a:rPr lang="en-GB" sz="1900" dirty="0" smtClean="0"/>
              <a:t>A </a:t>
            </a:r>
            <a:r>
              <a:rPr lang="en-GB" sz="1900" b="1" dirty="0" smtClean="0"/>
              <a:t>national</a:t>
            </a:r>
            <a:r>
              <a:rPr lang="en-GB" sz="1900" dirty="0" smtClean="0"/>
              <a:t> business is bigger than local. As a result of this the target market is larger making it national. They store goods in warehouses all over the country and supply to their local shops. As they are bigger they have a broader range of products, services and business interests. </a:t>
            </a:r>
          </a:p>
          <a:p>
            <a:r>
              <a:rPr lang="en-GB" sz="1900" dirty="0" smtClean="0"/>
              <a:t>A national business sells to the whole nation they will have a number of stores an example of this is like Tesco’s with a standardised policy and standardised uniform with similar rules, wages and hiring policies. </a:t>
            </a:r>
          </a:p>
          <a:p>
            <a:r>
              <a:rPr lang="en-GB" sz="1900" dirty="0" smtClean="0"/>
              <a:t>They advertise in this country targeting national customers. They tend to rely on National suppliers for their goods and use national procurement and transport to receive and deliver their goods to the customers. </a:t>
            </a:r>
          </a:p>
          <a:p>
            <a:r>
              <a:rPr lang="en-GB" sz="1900" dirty="0" smtClean="0"/>
              <a:t>A company Like Eddie Stobart will supply nationally as it is a logistics company. They have customers all over the nation and are very well known. They have their own finance team meaning more security and privacy in the company and potentially more savings on </a:t>
            </a:r>
            <a:br>
              <a:rPr lang="en-GB" sz="1900" dirty="0" smtClean="0"/>
            </a:br>
            <a:r>
              <a:rPr lang="en-GB" sz="1900" dirty="0" smtClean="0"/>
              <a:t>costs. </a:t>
            </a:r>
          </a:p>
        </p:txBody>
      </p:sp>
      <p:pic>
        <p:nvPicPr>
          <p:cNvPr id="4" name="Picture 20" descr="http://t0.gstatic.com/images?q=tbn:ANd9GcQYFAn73yqRtYL4IuvT-tmt9Rn0vnzTuWHR0WNmMzBb7emzk4c&amp;t=1&amp;usg=__DnTcP4Qp7gh82Xk252UsAStUhZ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23928" y="6074346"/>
            <a:ext cx="1440160" cy="378990"/>
          </a:xfrm>
          <a:prstGeom prst="rect">
            <a:avLst/>
          </a:prstGeom>
          <a:noFill/>
        </p:spPr>
      </p:pic>
      <p:sp>
        <p:nvSpPr>
          <p:cNvPr id="149506" name="AutoShape 2" descr="data:image/jpg;base64,/9j/4AAQSkZJRgABAQAAAQABAAD/2wBDAAkGBwgHBgkIBwgKCgkLDRYPDQwMDRsUFRAWIB0iIiAdHx8kKDQsJCYxJx8fLT0tMTU3Ojo6Iys/RD84QzQ5Ojf/2wBDAQoKCg0MDRoPDxo3JR8lNzc3Nzc3Nzc3Nzc3Nzc3Nzc3Nzc3Nzc3Nzc3Nzc3Nzc3Nzc3Nzc3Nzc3Nzc3Nzc3Nzf/wAARCAA8AHkDASIAAhEBAxEB/8QAGwAAAgMBAQEAAAAAAAAAAAAABQYABAcDAQL/xAA8EAABAwMDAQUEBwcEAwAAAAABAgMEAAURBhIhMQcTIlFhFEFxgRUXIzJCkbEzUnKhwdHSU1WSwmKTov/EABkBAQADAQEAAAAAAAAAAAAAAAACAwQBBf/EACwRAAICAgADCAAHAQAAAAAAAAECAxEABAUSIRMiMUFRYXGBFBUjMpGxwXL/2gAMAwEAAhEDEQA/ANwPSkdfajYEKKVNzsg4/ZJ/yp4IyMVRhWe229ARDgx2Rn8LYyfiepqDhj+05p1211vtlLelGv8ADir9aVg/053/AKU/5Vcs+v7Rebg3BhNTC8sKKd7aQDgE4zu9KQez5KVdoKkkAjMjgj41rhtFv9tamphMJlNZ2vJQAoZGDyOvB99UQvJILseOepxLW0tR+zCmytg35n2rFU9qVgBILU8EdfsU/wCVdYXaVY5sxiKyiZ3jziW0ktJxknAz4vWs40VeYVi1C9MuCHFslpbeG0BRyVD3EjyNafYbjYdXqdej24Ew3EKDjzKAoK6gggkj7tRileTzF+mX7/D9fUJ/SYrQ719LP1lvUur7Xp0pbmLW5IUNwYZTlWPM54A+NAPrQjN+KRZbi00ejhA/rj9aWddon2TXP0yuOHWStt1hTictnCQNpPuII/Q0cidq0J1IRcLW+2CMKLa0uD8jihnPOQWr6wnC0/DpJHEZOYWSGqj6Vjnp3UEHUMNcqAXNiF7FBxG0hWAf0IoZfdeWSzPLjuOrkSEHCmo6QrafIkkAfnQi+Xm1wtFTbhpYttCY8EKLQ27FqACjt/Cdo/r60H7JLFFmrlXSY0l1TDgbZSsZCVYyVY8+Rj51MytzBF8T55nj0IBFJtSghFNBfO/c4WPapDQQXrROQ2eiiU8/p+tOb13hRrYm4zH0R4ykJXudOMZGQPj6CrEqKxKjrYktIeZWMKbWnII+FY12gynbhqpuzNKLcWIW4zCMnCSQnKvjyB8BXXdolsm8hq62vxCUJGpQCyxu+nt745v9qFkQ4pMePOkJT1UhsAfzOf5UTsOubJenkR2X1sSF8JakJ2lR8gckE+maMWm0w7RBbhwWUttIGDgcqPmT7yay3tZssa23CJPhNhn2rd3iUcDenB3DHQnP8q5I8sa8xo5LUg0dyb8OispN0bv+RX9ZsAIPSvaBaJuLt10xAlyCVPKbKVqP4iklOfnjNHa0KQwsZ48sZidkbxBr+MleKOBzXtCL5qOz2MITdpzTBcHhQcqUoee0AnHripqjOeVRZyskDqcyrs8cQe0HcFpwoyNvPXrW0qUEpJPAHWkxvW2hmlpW1LioWnopMNYI+B2Ux2e9W++xVP25xT8fO0rU0tKVH3gbgM/Korpza6d9SPkEZu4hxBN6YOoqgB434ZjGhrzb7LqJ2ZclH2ctLQClG/kqBHHyNPMntL07DQ4u3xXnXVDohpLYUR0ySf6GiM7UuibfKXGkvwA62dqktxt4SfLKUkZrgNY6EJAS/EJJwAIK+f8A4qMehtqvdU1/yc17XFdLal7SVDdAfuFdPrO87XFoiXeRars2toICPtCjvEKCkhXIHI6+RoJqWdoCVbJC2xFVJLZ7sxWShzdjjoAOvnTlcmLI/BM67xYns6UBRcmMhJSPXcMj4UpovfZoy5vQm3hYPBEJZ/6UGtsTXyLzD4JymLb04eVu8rD0YUf9wDozTUu86RvDZBbTIW2qKV8BS0Zyfgc7c/2qro7UL+i7nJg3eK8hh0jvUbfG2odFAe8Y/pitKtGsdP3SU3CtcsvukeFtuO5gAe8+HAHx4rpqi4acgstjUa4e1f3EPt94o+eE4J+dQOhIjKoBDD28frNP54svaidLjc3QPh8H6wZM7SdOsRi4w+9Icx4WkMqSSfUqAApL1zZ5r64uqYbCu6mMNPvBvxdy5tHPw6c+ec0xs6g7NmF72k29KvP2BZ/6U3WO9229sKdtLinWEHbv7laE58gVAZ+XSpy6exyfrKQPgj+8p1+J62rKH1VN+dkGx6dMXLN2lWWTAQq5Oqiykp+0R3alBR95SQDx8aTtS3CZr++MR7LFcVGjgpQpYwBkjK1H8I4HHXjzOKdbvedBw57jNx+jDKQcLxF7wg+RKUnn0r7j6+0bGbDca4NNNjohuK4kfkEV06G1KoDKa9geuIuJ6erIZYE7/lbAgfHTGGw21uz2iJb2iVJYbCSo/iPUn5kk0QrlGfRJYQ82FhCxlO9BQceoIBHzrrQCumeYzl2LN4nPlwEoUEq2qxwcZwaze9dnVsmT1y7xqSUZL5yVPKaSVeQAx0HQAVokySzDivSpKw2yygrcWRkJSBkn8qy7TMVu4Kn3S2aV9sk3N9TiJN2SUMsNchA3OblrJHiOwYyrAICRWiDYlgNxmjlbIrimGEIfZFZW30OPTpslsc92SlIV8SBnHwpxulnMq0i2wJbltZ2hG6KhIUlGPupz935c0FVfYWnJEm2tW9lK2mY6kMwUBHtMl4uANoR0HDeck8DJPTNS36+t8lq+ypDSo8C0KShUkrCg8rkFKQPflOAMkkKSeM12XbnmYNI11nFjRRQGA/qdtf8Auk7/AIo/tRrTPZzZ7BNE1KnpclH7Nb+3DZ8wAOvqflRFGsbOqbcYyn1N/RsdL8x1YwhrOfCT+8PeB5468UahSmZ0JiXGUVMvtpcbUQRlKhkHB6cGrJOI7UilGc0ciIYwbAxc1Zo8aoU2iVdpbMZo5THZSjbu/eORkn9KXfqdtf8Aus7/AIo/tRWDquNDSq4T5DrovV19ntcVB3EtgpaCkg9EkguE+Sh7yKWJmv7vHuEiHZWbcmFbGy2n7VyQmWtRIQlKiEnw7HCSDgBKuSE1yLf2YU5I3oYaFGNkZoWm9M23TUJUe2IIWs5cec8S3D7snjgeQwKW7t2Yx7xPcnXG93B59zqopRgD3ADHAHlVTRzV4cn2IXG9S3gILl1ls4CGwXidiDjlXKnDycDYMAUyaR1JJv8AKlqWw03ES226xtJK0pXuKQ57txQEr2j7oWkHOc1BNueNzIrd4+eSMaEcpHTF6P2Q2Zp9Cn5855AOS2ShIV6ZAz+VOky077R9G22Qu2tBAQlUZKdyE+Sc9Pj1+fNLl+1Qwxru02nv3kttEF5DPO913wNpX/4JCio+q2vOiUHWVtlOXEvbosWGguiU8pIQ60lakKWMHIG9CgM4zwRnNJtueYgyNdYWNF8Bix9T1rJz9Kzs/wAKP7UX032bWaxzkzSt+Y+2ctl/btQfMADr6npVS339en9JvXy7FblxvUlcmHBKsrWpzCWWUj+AIz5ZNWGr7fJ9kZQp6JBmuXMwH5jLZcbaxnJQlR5O8BoE8Z5x7qtfiO06lWc1kRDGDYGO4GK9rhCbeZiNNyZBkPISAt4oCCs+eBwPlXesWW4K1Rb5F1sE6BEcS27IaKMqJAIP3kkgEgEZGRnGc0MXbtQXdHcXGTGtEEjapi2uKceWn93vlJSED+FOfJQpoqUxi7H0fbY98cuzXeJeMNERkBXEdKQU7keSiMDPXj1NLcrQ1htcePbJsmeYkgqbjPuOoSiG7wUkYSB3iuQFqyTjbnnB0aub7DUllbMhtDrS0lK0LSFJUD1BB6imMz/W2l7NFskWHDYX7a8BBgs94opccWonvHE/jKCpbuVdDkmnkQWha/YGitpkMdykoOFJTt2jB8wKo23S9ktk72yDbWWZASUJWMnYk9QkHhI+GKM0xiSz2bWw21iNOmTJElotAS0LDS0ttgpS0jAwhGCcgcknOc81eToOyNzZ8tppaFy4giJQCNkZvu+7PdJx4SUgZPPT1OWipTGAJumGpJaLNxnQyIyIrxjKQkvtJztSSUkpxuVynafEeemLWmbFH07Z2bZFVuaazhXdpSVZPU7QMnGMnqcZNFalMYusaMtTMm7SiHnJV0dDr0hbn2iNpBQEKGNoSQCPUDrgUNs/ZrZrc+tyS/NuSSQW2ZzgW23gEJ8IABxk4znbk4wSSXSpTGIk3Q0b6YtTbDctcdPeLkzHJS1PICEbWW0LJygBS9wCcctgnkUcXpCzlNvQ2y4w3A2hpth5aEqCVBaQsA+MBQCuc85PvOT9SmMg6VKlSmM//9k=">
            <a:hlinkClick r:id="rId4"/>
          </p:cNvPr>
          <p:cNvSpPr>
            <a:spLocks noChangeAspect="1" noChangeArrowheads="1"/>
          </p:cNvSpPr>
          <p:nvPr/>
        </p:nvSpPr>
        <p:spPr bwMode="auto">
          <a:xfrm>
            <a:off x="155575" y="-274638"/>
            <a:ext cx="1152525" cy="5715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9508" name="AutoShape 4" descr="data:image/jpg;base64,/9j/4AAQSkZJRgABAQAAAQABAAD/2wBDAAkGBwgHBgkIBwgKCgkLDRYPDQwMDRsUFRAWIB0iIiAdHx8kKDQsJCYxJx8fLT0tMTU3Ojo6Iys/RD84QzQ5Ojf/2wBDAQoKCg0MDRoPDxo3JR8lNzc3Nzc3Nzc3Nzc3Nzc3Nzc3Nzc3Nzc3Nzc3Nzc3Nzc3Nzc3Nzc3Nzc3Nzc3Nzc3Nzf/wAARCAA8AHkDASIAAhEBAxEB/8QAGwAAAgMBAQEAAAAAAAAAAAAABQYABAcDAQL/xAA8EAABAwMDAQUEBwcEAwAAAAABAgMEAAURBhIhMQcTIlFhFEFxgRUXIzJCkbEzUnKhwdHSU1WSwmKTov/EABkBAQADAQEAAAAAAAAAAAAAAAACAwQBBf/EACwRAAICAgADCAAHAQAAAAAAAAECAxEABAUSIRMiMUFRYXGBFBUjMpGxwXL/2gAMAwEAAhEDEQA/ANwPSkdfajYEKKVNzsg4/ZJ/yp4IyMVRhWe229ARDgx2Rn8LYyfiepqDhj+05p1211vtlLelGv8ADir9aVg/053/AKU/5Vcs+v7Rebg3BhNTC8sKKd7aQDgE4zu9KQez5KVdoKkkAjMjgj41rhtFv9tamphMJlNZ2vJQAoZGDyOvB99UQvJILseOepxLW0tR+zCmytg35n2rFU9qVgBILU8EdfsU/wCVdYXaVY5sxiKyiZ3jziW0ktJxknAz4vWs40VeYVi1C9MuCHFslpbeG0BRyVD3EjyNafYbjYdXqdej24Ew3EKDjzKAoK6gggkj7tRileTzF+mX7/D9fUJ/SYrQ719LP1lvUur7Xp0pbmLW5IUNwYZTlWPM54A+NAPrQjN+KRZbi00ejhA/rj9aWddon2TXP0yuOHWStt1hTictnCQNpPuII/Q0cidq0J1IRcLW+2CMKLa0uD8jihnPOQWr6wnC0/DpJHEZOYWSGqj6Vjnp3UEHUMNcqAXNiF7FBxG0hWAf0IoZfdeWSzPLjuOrkSEHCmo6QrafIkkAfnQi+Xm1wtFTbhpYttCY8EKLQ27FqACjt/Cdo/r60H7JLFFmrlXSY0l1TDgbZSsZCVYyVY8+Rj51MytzBF8T55nj0IBFJtSghFNBfO/c4WPapDQQXrROQ2eiiU8/p+tOb13hRrYm4zH0R4ykJXudOMZGQPj6CrEqKxKjrYktIeZWMKbWnII+FY12gynbhqpuzNKLcWIW4zCMnCSQnKvjyB8BXXdolsm8hq62vxCUJGpQCyxu+nt745v9qFkQ4pMePOkJT1UhsAfzOf5UTsOubJenkR2X1sSF8JakJ2lR8gckE+maMWm0w7RBbhwWUttIGDgcqPmT7yay3tZssa23CJPhNhn2rd3iUcDenB3DHQnP8q5I8sa8xo5LUg0dyb8OispN0bv+RX9ZsAIPSvaBaJuLt10xAlyCVPKbKVqP4iklOfnjNHa0KQwsZ48sZidkbxBr+MleKOBzXtCL5qOz2MITdpzTBcHhQcqUoee0AnHripqjOeVRZyskDqcyrs8cQe0HcFpwoyNvPXrW0qUEpJPAHWkxvW2hmlpW1LioWnopMNYI+B2Ux2e9W++xVP25xT8fO0rU0tKVH3gbgM/Korpza6d9SPkEZu4hxBN6YOoqgB434ZjGhrzb7LqJ2ZclH2ctLQClG/kqBHHyNPMntL07DQ4u3xXnXVDohpLYUR0ySf6GiM7UuibfKXGkvwA62dqktxt4SfLKUkZrgNY6EJAS/EJJwAIK+f8A4qMehtqvdU1/yc17XFdLal7SVDdAfuFdPrO87XFoiXeRars2toICPtCjvEKCkhXIHI6+RoJqWdoCVbJC2xFVJLZ7sxWShzdjjoAOvnTlcmLI/BM67xYns6UBRcmMhJSPXcMj4UpovfZoy5vQm3hYPBEJZ/6UGtsTXyLzD4JymLb04eVu8rD0YUf9wDozTUu86RvDZBbTIW2qKV8BS0Zyfgc7c/2qro7UL+i7nJg3eK8hh0jvUbfG2odFAe8Y/pitKtGsdP3SU3CtcsvukeFtuO5gAe8+HAHx4rpqi4acgstjUa4e1f3EPt94o+eE4J+dQOhIjKoBDD28frNP54svaidLjc3QPh8H6wZM7SdOsRi4w+9Icx4WkMqSSfUqAApL1zZ5r64uqYbCu6mMNPvBvxdy5tHPw6c+ec0xs6g7NmF72k29KvP2BZ/6U3WO9229sKdtLinWEHbv7laE58gVAZ+XSpy6exyfrKQPgj+8p1+J62rKH1VN+dkGx6dMXLN2lWWTAQq5Oqiykp+0R3alBR95SQDx8aTtS3CZr++MR7LFcVGjgpQpYwBkjK1H8I4HHXjzOKdbvedBw57jNx+jDKQcLxF7wg+RKUnn0r7j6+0bGbDca4NNNjohuK4kfkEV06G1KoDKa9geuIuJ6erIZYE7/lbAgfHTGGw21uz2iJb2iVJYbCSo/iPUn5kk0QrlGfRJYQ82FhCxlO9BQceoIBHzrrQCumeYzl2LN4nPlwEoUEq2qxwcZwaze9dnVsmT1y7xqSUZL5yVPKaSVeQAx0HQAVokySzDivSpKw2yygrcWRkJSBkn8qy7TMVu4Kn3S2aV9sk3N9TiJN2SUMsNchA3OblrJHiOwYyrAICRWiDYlgNxmjlbIrimGEIfZFZW30OPTpslsc92SlIV8SBnHwpxulnMq0i2wJbltZ2hG6KhIUlGPupz935c0FVfYWnJEm2tW9lK2mY6kMwUBHtMl4uANoR0HDeck8DJPTNS36+t8lq+ypDSo8C0KShUkrCg8rkFKQPflOAMkkKSeM12XbnmYNI11nFjRRQGA/qdtf8Auk7/AIo/tRrTPZzZ7BNE1KnpclH7Nb+3DZ8wAOvqflRFGsbOqbcYyn1N/RsdL8x1YwhrOfCT+8PeB5468UahSmZ0JiXGUVMvtpcbUQRlKhkHB6cGrJOI7UilGc0ciIYwbAxc1Zo8aoU2iVdpbMZo5THZSjbu/eORkn9KXfqdtf8Aus7/AIo/tRWDquNDSq4T5DrovV19ntcVB3EtgpaCkg9EkguE+Sh7yKWJmv7vHuEiHZWbcmFbGy2n7VyQmWtRIQlKiEnw7HCSDgBKuSE1yLf2YU5I3oYaFGNkZoWm9M23TUJUe2IIWs5cec8S3D7snjgeQwKW7t2Yx7xPcnXG93B59zqopRgD3ADHAHlVTRzV4cn2IXG9S3gILl1ls4CGwXidiDjlXKnDycDYMAUyaR1JJv8AKlqWw03ES226xtJK0pXuKQ57txQEr2j7oWkHOc1BNueNzIrd4+eSMaEcpHTF6P2Q2Zp9Cn5855AOS2ShIV6ZAz+VOky077R9G22Qu2tBAQlUZKdyE+Sc9Pj1+fNLl+1Qwxru02nv3kttEF5DPO913wNpX/4JCio+q2vOiUHWVtlOXEvbosWGguiU8pIQ60lakKWMHIG9CgM4zwRnNJtueYgyNdYWNF8Bix9T1rJz9Kzs/wAKP7UX032bWaxzkzSt+Y+2ctl/btQfMADr6npVS339en9JvXy7FblxvUlcmHBKsrWpzCWWUj+AIz5ZNWGr7fJ9kZQp6JBmuXMwH5jLZcbaxnJQlR5O8BoE8Z5x7qtfiO06lWc1kRDGDYGO4GK9rhCbeZiNNyZBkPISAt4oCCs+eBwPlXesWW4K1Rb5F1sE6BEcS27IaKMqJAIP3kkgEgEZGRnGc0MXbtQXdHcXGTGtEEjapi2uKceWn93vlJSED+FOfJQpoqUxi7H0fbY98cuzXeJeMNERkBXEdKQU7keSiMDPXj1NLcrQ1htcePbJsmeYkgqbjPuOoSiG7wUkYSB3iuQFqyTjbnnB0aub7DUllbMhtDrS0lK0LSFJUD1BB6imMz/W2l7NFskWHDYX7a8BBgs94opccWonvHE/jKCpbuVdDkmnkQWha/YGitpkMdykoOFJTt2jB8wKo23S9ktk72yDbWWZASUJWMnYk9QkHhI+GKM0xiSz2bWw21iNOmTJElotAS0LDS0ttgpS0jAwhGCcgcknOc81eToOyNzZ8tppaFy4giJQCNkZvu+7PdJx4SUgZPPT1OWipTGAJumGpJaLNxnQyIyIrxjKQkvtJztSSUkpxuVynafEeemLWmbFH07Z2bZFVuaazhXdpSVZPU7QMnGMnqcZNFalMYusaMtTMm7SiHnJV0dDr0hbn2iNpBQEKGNoSQCPUDrgUNs/ZrZrc+tyS/NuSSQW2ZzgW23gEJ8IABxk4znbk4wSSXSpTGIk3Q0b6YtTbDctcdPeLkzHJS1PICEbWW0LJygBS9wCcctgnkUcXpCzlNvQ2y4w3A2hpth5aEqCVBaQsA+MBQCuc85PvOT9SmMg6VKlSmM//9k=">
            <a:hlinkClick r:id="rId4"/>
          </p:cNvPr>
          <p:cNvSpPr>
            <a:spLocks noChangeAspect="1" noChangeArrowheads="1"/>
          </p:cNvSpPr>
          <p:nvPr/>
        </p:nvSpPr>
        <p:spPr bwMode="auto">
          <a:xfrm>
            <a:off x="155575" y="-274638"/>
            <a:ext cx="1152525" cy="5715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9510" name="AutoShape 6" descr="data:image/jpg;base64,/9j/4AAQSkZJRgABAQAAAQABAAD/2wBDAAkGBwgHBgkIBwgKCgkLDRYPDQwMDRsUFRAWIB0iIiAdHx8kKDQsJCYxJx8fLT0tMTU3Ojo6Iys/RD84QzQ5Ojf/2wBDAQoKCg0MDRoPDxo3JR8lNzc3Nzc3Nzc3Nzc3Nzc3Nzc3Nzc3Nzc3Nzc3Nzc3Nzc3Nzc3Nzc3Nzc3Nzc3Nzc3Nzf/wAARCAA8AHkDASIAAhEBAxEB/8QAGwAAAgMBAQEAAAAAAAAAAAAABQYABAcDAQL/xAA8EAABAwMDAQUEBwcEAwAAAAABAgMEAAURBhIhMQcTIlFhFEFxgRUXIzJCkbEzUnKhwdHSU1WSwmKTov/EABkBAQADAQEAAAAAAAAAAAAAAAACAwQBBf/EACwRAAICAgADCAAHAQAAAAAAAAECAxEABAUSIRMiMUFRYXGBFBUjMpGxwXL/2gAMAwEAAhEDEQA/ANwPSkdfajYEKKVNzsg4/ZJ/yp4IyMVRhWe229ARDgx2Rn8LYyfiepqDhj+05p1211vtlLelGv8ADir9aVg/053/AKU/5Vcs+v7Rebg3BhNTC8sKKd7aQDgE4zu9KQez5KVdoKkkAjMjgj41rhtFv9tamphMJlNZ2vJQAoZGDyOvB99UQvJILseOepxLW0tR+zCmytg35n2rFU9qVgBILU8EdfsU/wCVdYXaVY5sxiKyiZ3jziW0ktJxknAz4vWs40VeYVi1C9MuCHFslpbeG0BRyVD3EjyNafYbjYdXqdej24Ew3EKDjzKAoK6gggkj7tRileTzF+mX7/D9fUJ/SYrQ719LP1lvUur7Xp0pbmLW5IUNwYZTlWPM54A+NAPrQjN+KRZbi00ejhA/rj9aWddon2TXP0yuOHWStt1hTictnCQNpPuII/Q0cidq0J1IRcLW+2CMKLa0uD8jihnPOQWr6wnC0/DpJHEZOYWSGqj6Vjnp3UEHUMNcqAXNiF7FBxG0hWAf0IoZfdeWSzPLjuOrkSEHCmo6QrafIkkAfnQi+Xm1wtFTbhpYttCY8EKLQ27FqACjt/Cdo/r60H7JLFFmrlXSY0l1TDgbZSsZCVYyVY8+Rj51MytzBF8T55nj0IBFJtSghFNBfO/c4WPapDQQXrROQ2eiiU8/p+tOb13hRrYm4zH0R4ykJXudOMZGQPj6CrEqKxKjrYktIeZWMKbWnII+FY12gynbhqpuzNKLcWIW4zCMnCSQnKvjyB8BXXdolsm8hq62vxCUJGpQCyxu+nt745v9qFkQ4pMePOkJT1UhsAfzOf5UTsOubJenkR2X1sSF8JakJ2lR8gckE+maMWm0w7RBbhwWUttIGDgcqPmT7yay3tZssa23CJPhNhn2rd3iUcDenB3DHQnP8q5I8sa8xo5LUg0dyb8OispN0bv+RX9ZsAIPSvaBaJuLt10xAlyCVPKbKVqP4iklOfnjNHa0KQwsZ48sZidkbxBr+MleKOBzXtCL5qOz2MITdpzTBcHhQcqUoee0AnHripqjOeVRZyskDqcyrs8cQe0HcFpwoyNvPXrW0qUEpJPAHWkxvW2hmlpW1LioWnopMNYI+B2Ux2e9W++xVP25xT8fO0rU0tKVH3gbgM/Korpza6d9SPkEZu4hxBN6YOoqgB434ZjGhrzb7LqJ2ZclH2ctLQClG/kqBHHyNPMntL07DQ4u3xXnXVDohpLYUR0ySf6GiM7UuibfKXGkvwA62dqktxt4SfLKUkZrgNY6EJAS/EJJwAIK+f8A4qMehtqvdU1/yc17XFdLal7SVDdAfuFdPrO87XFoiXeRars2toICPtCjvEKCkhXIHI6+RoJqWdoCVbJC2xFVJLZ7sxWShzdjjoAOvnTlcmLI/BM67xYns6UBRcmMhJSPXcMj4UpovfZoy5vQm3hYPBEJZ/6UGtsTXyLzD4JymLb04eVu8rD0YUf9wDozTUu86RvDZBbTIW2qKV8BS0Zyfgc7c/2qro7UL+i7nJg3eK8hh0jvUbfG2odFAe8Y/pitKtGsdP3SU3CtcsvukeFtuO5gAe8+HAHx4rpqi4acgstjUa4e1f3EPt94o+eE4J+dQOhIjKoBDD28frNP54svaidLjc3QPh8H6wZM7SdOsRi4w+9Icx4WkMqSSfUqAApL1zZ5r64uqYbCu6mMNPvBvxdy5tHPw6c+ec0xs6g7NmF72k29KvP2BZ/6U3WO9229sKdtLinWEHbv7laE58gVAZ+XSpy6exyfrKQPgj+8p1+J62rKH1VN+dkGx6dMXLN2lWWTAQq5Oqiykp+0R3alBR95SQDx8aTtS3CZr++MR7LFcVGjgpQpYwBkjK1H8I4HHXjzOKdbvedBw57jNx+jDKQcLxF7wg+RKUnn0r7j6+0bGbDca4NNNjohuK4kfkEV06G1KoDKa9geuIuJ6erIZYE7/lbAgfHTGGw21uz2iJb2iVJYbCSo/iPUn5kk0QrlGfRJYQ82FhCxlO9BQceoIBHzrrQCumeYzl2LN4nPlwEoUEq2qxwcZwaze9dnVsmT1y7xqSUZL5yVPKaSVeQAx0HQAVokySzDivSpKw2yygrcWRkJSBkn8qy7TMVu4Kn3S2aV9sk3N9TiJN2SUMsNchA3OblrJHiOwYyrAICRWiDYlgNxmjlbIrimGEIfZFZW30OPTpslsc92SlIV8SBnHwpxulnMq0i2wJbltZ2hG6KhIUlGPupz935c0FVfYWnJEm2tW9lK2mY6kMwUBHtMl4uANoR0HDeck8DJPTNS36+t8lq+ypDSo8C0KShUkrCg8rkFKQPflOAMkkKSeM12XbnmYNI11nFjRRQGA/qdtf8Auk7/AIo/tRrTPZzZ7BNE1KnpclH7Nb+3DZ8wAOvqflRFGsbOqbcYyn1N/RsdL8x1YwhrOfCT+8PeB5468UahSmZ0JiXGUVMvtpcbUQRlKhkHB6cGrJOI7UilGc0ciIYwbAxc1Zo8aoU2iVdpbMZo5THZSjbu/eORkn9KXfqdtf8Aus7/AIo/tRWDquNDSq4T5DrovV19ntcVB3EtgpaCkg9EkguE+Sh7yKWJmv7vHuEiHZWbcmFbGy2n7VyQmWtRIQlKiEnw7HCSDgBKuSE1yLf2YU5I3oYaFGNkZoWm9M23TUJUe2IIWs5cec8S3D7snjgeQwKW7t2Yx7xPcnXG93B59zqopRgD3ADHAHlVTRzV4cn2IXG9S3gILl1ls4CGwXidiDjlXKnDycDYMAUyaR1JJv8AKlqWw03ES226xtJK0pXuKQ57txQEr2j7oWkHOc1BNueNzIrd4+eSMaEcpHTF6P2Q2Zp9Cn5855AOS2ShIV6ZAz+VOky077R9G22Qu2tBAQlUZKdyE+Sc9Pj1+fNLl+1Qwxru02nv3kttEF5DPO913wNpX/4JCio+q2vOiUHWVtlOXEvbosWGguiU8pIQ60lakKWMHIG9CgM4zwRnNJtueYgyNdYWNF8Bix9T1rJz9Kzs/wAKP7UX032bWaxzkzSt+Y+2ctl/btQfMADr6npVS339en9JvXy7FblxvUlcmHBKsrWpzCWWUj+AIz5ZNWGr7fJ9kZQp6JBmuXMwH5jLZcbaxnJQlR5O8BoE8Z5x7qtfiO06lWc1kRDGDYGO4GK9rhCbeZiNNyZBkPISAt4oCCs+eBwPlXesWW4K1Rb5F1sE6BEcS27IaKMqJAIP3kkgEgEZGRnGc0MXbtQXdHcXGTGtEEjapi2uKceWn93vlJSED+FOfJQpoqUxi7H0fbY98cuzXeJeMNERkBXEdKQU7keSiMDPXj1NLcrQ1htcePbJsmeYkgqbjPuOoSiG7wUkYSB3iuQFqyTjbnnB0aub7DUllbMhtDrS0lK0LSFJUD1BB6imMz/W2l7NFskWHDYX7a8BBgs94opccWonvHE/jKCpbuVdDkmnkQWha/YGitpkMdykoOFJTt2jB8wKo23S9ktk72yDbWWZASUJWMnYk9QkHhI+GKM0xiSz2bWw21iNOmTJElotAS0LDS0ttgpS0jAwhGCcgcknOc81eToOyNzZ8tppaFy4giJQCNkZvu+7PdJx4SUgZPPT1OWipTGAJumGpJaLNxnQyIyIrxjKQkvtJztSSUkpxuVynafEeemLWmbFH07Z2bZFVuaazhXdpSVZPU7QMnGMnqcZNFalMYusaMtTMm7SiHnJV0dDr0hbn2iNpBQEKGNoSQCPUDrgUNs/ZrZrc+tyS/NuSSQW2ZzgW23gEJ8IABxk4znbk4wSSXSpTGIk3Q0b6YtTbDctcdPeLkzHJS1PICEbWW0LJygBS9wCcctgnkUcXpCzlNvQ2y4w3A2hpth5aEqCVBaQsA+MBQCuc85PvOT9SmMg6VKlSmM//9k=">
            <a:hlinkClick r:id="rId4"/>
          </p:cNvPr>
          <p:cNvSpPr>
            <a:spLocks noChangeAspect="1" noChangeArrowheads="1"/>
          </p:cNvSpPr>
          <p:nvPr/>
        </p:nvSpPr>
        <p:spPr bwMode="auto">
          <a:xfrm>
            <a:off x="155575" y="-274638"/>
            <a:ext cx="1152525" cy="5715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149512" name="Picture 8" descr="http://t3.gstatic.com/images?q=tbn:ANd9GcTC5MIsllLe1zwshacp9aQpeynFKUbOQCzkfBawY71SoSTAhOY&amp;t=1&amp;usg=__TF6AouecjG-SuNf-RozDsOTVr_I="/>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331012" y="5661249"/>
            <a:ext cx="1753236" cy="864096"/>
          </a:xfrm>
          <a:prstGeom prst="rect">
            <a:avLst/>
          </a:prstGeom>
          <a:noFill/>
        </p:spPr>
      </p:pic>
      <p:sp>
        <p:nvSpPr>
          <p:cNvPr id="25"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Tree>
    <p:extLst>
      <p:ext uri="{BB962C8B-B14F-4D97-AF65-F5344CB8AC3E}">
        <p14:creationId xmlns:p14="http://schemas.microsoft.com/office/powerpoint/2010/main" val="58425733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79512" y="620688"/>
            <a:ext cx="8712968" cy="5072077"/>
          </a:xfrm>
        </p:spPr>
        <p:txBody>
          <a:bodyPr>
            <a:noAutofit/>
          </a:bodyPr>
          <a:lstStyle/>
          <a:p>
            <a:r>
              <a:rPr lang="en-GB" sz="2000" dirty="0" smtClean="0"/>
              <a:t>An </a:t>
            </a:r>
            <a:r>
              <a:rPr lang="en-GB" sz="2000" b="1" dirty="0" smtClean="0"/>
              <a:t>International business </a:t>
            </a:r>
            <a:r>
              <a:rPr lang="en-GB" sz="2000" dirty="0" smtClean="0"/>
              <a:t>is in more than one country for example they could be national in England and France. Examples of this are Tiscali this business is only European. </a:t>
            </a:r>
          </a:p>
          <a:p>
            <a:r>
              <a:rPr lang="en-GB" sz="2000" dirty="0" smtClean="0"/>
              <a:t>Advantages of being an international business are more money and less chances of failing. The downside is that they have to be aware of multiple international laws they supply goods to, including complicated tax laws, sales of goods and differing versions of British laws.</a:t>
            </a:r>
          </a:p>
          <a:p>
            <a:r>
              <a:rPr lang="en-GB" sz="2000" dirty="0" smtClean="0"/>
              <a:t>An advantage for Tiscali is if they are not doing so well in one country they have got so many other countries to fall back on. </a:t>
            </a:r>
          </a:p>
          <a:p>
            <a:r>
              <a:rPr lang="en-GB" sz="2000" dirty="0" smtClean="0"/>
              <a:t>They tend to rely on international suppliers for their goods and use international procurement and transport to receive and deliver their goods to the customers with a standardised policy and standardised uniform with similar rules, wages and hiring policies.</a:t>
            </a:r>
          </a:p>
          <a:p>
            <a:r>
              <a:rPr lang="en-GB" sz="2000" dirty="0" smtClean="0"/>
              <a:t>For a company like Amazon this also means template websites so it is easy to change country without </a:t>
            </a:r>
            <a:br>
              <a:rPr lang="en-GB" sz="2000" dirty="0" smtClean="0"/>
            </a:br>
            <a:r>
              <a:rPr lang="en-GB" sz="2000" dirty="0" smtClean="0"/>
              <a:t>reprogramming everything.</a:t>
            </a:r>
          </a:p>
        </p:txBody>
      </p:sp>
      <p:sp>
        <p:nvSpPr>
          <p:cNvPr id="147466" name="AutoShape 10" descr="data:image/jpg;base64,/9j/4AAQSkZJRgABAQAAAQABAAD/2wCEAAkGBhQREBQQExQTDhAVFRYQEhAVFxMQHRYWExIVFhgWFBUjGyYeFxsjGRQVIC8iIyo1LCwsIR49ODAvNyYrODUBCQoKDgwOGg8PGjIkHCQuNS4qKjU1NjUpLSo1LCwxLCwtKTUsLiwtNCkvKS4sKTUpKiw0LCwsLCk2KTQpLDU1Kf/AABEIAGQAmAMBIgACEQEDEQH/xAAcAAEAAQUBAQAAAAAAAAAAAAAABgIDBAUHAQj/xAA+EAACAQMBAwcHCwMFAAAAAAABAgADBBEhBRIxBhMiQVFTYRQVcYGRk9EHIzIzQlKSobHB0hdichYkJYKi/8QAGQEBAQEBAQEAAAAAAAAAAAAAAAECAwQF/8QAJBEBAAICAQMEAwEAAAAAAAAAAAECAxESITFSBBNBUWGB0SL/2gAMAwEAAhEDEQA/AO4xEQEREBERAREQEREBESKcuOWJtAtvQAq31bSkmmFBON9h166AdZ8AZqtZtOoG223ymt7MDnnw7fQpKC7v/hTGpmnPKq7q60bMUk6nuaopn3SBj7TNVsbYYt81axNe9fWrcPqcn7KfdUcNJsWu56Ix1j8rpdXbG0BqUsqn9qvXpn8RQj8pfp8tRT0u6NSzHDncivS9dVfo+lgBMRLgk4Gsvc71HBzoRx9sk1j6NJPSrK6hlIdSMqwIYEHrB4ESuc6rV32W3lFAM9izf7m0Gop7x+toD7PivAyf2d2lWmtWmwem4DKw6weE5Xpx6/CL0RE5jHvL5KQDOd0FlQeljgfrPK96Bubo5zfbdyrLoNctqdQPDWYfKOy5ykvzfPFKlN93CsSquCwUHtXOnXNffjKUStq6FKodVVEyqI4J4Ho73ZOlaxMQJCa6g7pYBvu5GfZPWrKCASATwBIBPoEjG0LIm4NRKDu7OjMKlOm6H6PSWpnepkD8xwmVbWwSs/O27VajVS6XG6tUBS3Q6ROU3RgY8JeEa7jeisud3ILDiuRn2TCo7YDU6jhHVqZKGm24pLBQwAO9u6hh1zQUbSs1zSqNTYOKrGowpUkULh1GKgO+4xu8ZkAlkuw1vVYVHNRFZFOc00QaZ4hhmX24gSSk+8obG7kA4ODjI4aaSuaJK1dbaiKdNlcKEdWAyN1AOGeGRN4mcDPHrnDl/qa/Sb66exESqtXNytNGqMd1EUux7FUEk+wTj3JOob3aD31bi286qfsKBhAPQv7zoHyk3XN7LuSNCVFP1O6qfyJnKNg7WNJ1KnNP6LKBqFIGT4z3+mpulpjv2WHRLy7y2h3gNAZjh5j1MjUggHgfTPVqS6bZiOfogn0cJn2hVTx6XZ2euWtnIu7vcT+ky3QHiAeyc7T8IuXKipSdCNGRlIPipkX+SbbRV62z3Oi/P0c9Sk4dR6yCPS02+1b8UKLt1bpCgeI108OMgHI7aP8AzFswG6HL0vU1NuPsE3THyx2SXc4iJ4GWo5QbbNsKeFVt9iuWYqBhS3EA9k0n+uKuCeZpAAA/XdvDHRksubNKgAdEqAagMobB8Myx5jt+4o+7T4TrW1IjrAjScuKhGRSo6441scRnXo6dU9XltVIzzVHXh89x/wDOnGSTzJb9xR92nwjzHb9xR92nwmuePxEaPLmoMZpUQGJAPPZ4AnXC6DTErPLSrqOaoHBx9cB7OjrJF5jt+4o+7T4R5jt+4o+7T4Rzx+Iilz8oboQDRpnIz0am91kYPR46Sz/U1u4X8Z/jJj5kt+4o+7T4R5kt+4o+7T4TXPF4iHf1NbuF/Gf4x/U1u4X8Z/jJj5kt+4o+7T4R5kt+4o+7T4RzxeI5pyy5bNdWNagaKrvKDvBycbrBuGPCQLZtYAqxG8AQSO2fQz7BtyCDQokEYPzacD6pwHbuxWsbupatnCnepMftU2PRPs0PiDPb6XJS26VjSx3dD2RtQMgwd9Dw8JVftTXG7ox1x4SIWu1+ZoIF1ZsnPZrKaO0TxJye2Pa67bSha/jNpY7THNnXeIOMD95CjtGWPPLJndOM8euJxbGfyr2g1ViN7ooOkvAAk6DxMwfk9tTU2tb9lPfqnwwhH6sJpbq4zkk56yZ0r5HeTxSnUvnGGrfN0ge6U5Lf9mA9Sjtm8sxixTH6Zl0iIifGZIiICIiAiIgeFpQa4ErKy21sDApN2J55aJS1gO0yg7O8fygXfLVkc5bcl6W0aIGRSuEyaNbHAnirdqn8uIm983ntEebz2iaraazuB88X9nVtaho10NJxw6ww+8jcGHiIS4nWuXvJanXpAVrvyZRqq7ofJ/tXjn0Tkl1yadGxSq86vUzIaWfVkz62H1POOsfxdrnlEs1rsDiZSNg3B4so9G8f2kq5G8k7fnkqVrpkqKQQjUlC5/zJZfbOl80UjepldrnIn5PKl6y17hWpWYwwU5Vq3gBxCePX1ds7VSpBVCqAqgBVUaAADAAHUMRTGg13vHtlU+TlzWyzuWSIicQiIgIiICIiAiIgIiICa7bO1eZXC9Kofojs8TNgxwMyOXlIuxY8T+nUJukRM9RFr2g1Ri7ku54k/oOwTDaw8JJ3s5T5BPZGTTSMjZ8vJs/wkg8glQsZfcHmwdovQwhJaj93ju+K/CTJHBAI1B1BkWpWk3eymwu4erUfCeXJqesMs+IicQiIgIiICIiAiIgIiIFFUZBEwalvNjKGpyxOhqjbTzyabI0Z5zM1yVr/ACee+TTP5meijHIYSW8y6FLBzLq0pWBJMo9iImQiIgIiICIiAiIgIiICIiAiIgMREQEREBERA//Z"/>
          <p:cNvSpPr>
            <a:spLocks noChangeAspect="1" noChangeArrowheads="1"/>
          </p:cNvSpPr>
          <p:nvPr/>
        </p:nvSpPr>
        <p:spPr bwMode="auto">
          <a:xfrm>
            <a:off x="155575" y="-457200"/>
            <a:ext cx="1447800" cy="952500"/>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70" name="AutoShape 14" descr="data:image/jpg;base64,/9j/4AAQSkZJRgABAQAAAQABAAD/2wCEAAkGBhESDxQUDxAUFBUWFhgQEBYRFBUSFxcUFxUZFBQUGBQXHSYfGB0jGhQWHy8gJScpLCwsFh4xNTAqNSYrLCkBCQoKDgwOGQ8PGCwkHyQqLC0vKS0pKS4vLC8pMC0vLywsLCwsNSwpLCwsKTUsLCwsLCwsLCwsLCkuKSksLCwsLP/AABEIAFQBBQMBIgACEQEDEQH/xAAbAAEAAgMBAQAAAAAAAAAAAAAABQYBBAcCA//EAE4QAAEDAQQCCwsJBgQHAAAAAAEAAgMRBAUSIQYxBxMVFkFTVJSj0tMUIjM0UWFxc5GxsyQyNVJ0gbK0wUKDkqHC0SMlYnJDZIKTouLw/8QAGgEBAAMBAQEAAAAAAAAAAAAAAAECAwQFBv/EACQRAAMAAgICAgIDAQAAAAAAAAABAgMRITESQQRhIoETMlEF/9oADAMBAAIRAxEAPwDrEk0loleyKTa4o3Bkr2+Ee+gcWNJ+YACKuzOdBSlUOi0XG2rnU/WWNFfBS/abR8dw/RTSAhd6kXG2rnU/XTepFxtq51P11NIgIXepFxtq51P103qRcbaudT9dTSICF3qRcbaudT9dN6kXG2rnU/XU0iAhd6kXG2rnU/XTepFxtq51P11NIgIXepFxtq51P103qRcbaudT9dTSICF3qRcbaudT9dN6kXG2rnU/XU0iAhd6kXG2rnU/XTepFxtq51P11NIgIXepFxtq51P103qRcbaudT9dTSICF3qRcbaudT9dN6kXG2rnU/XU0iAhd6kXG2rnU/XTepFxtq51P11NIgIXepFxtq51P103qRcbaudT9dTSICF3qRcbaudT9dN6kXG2rnU/XU0iAhd6kXG2rnU/XTepFxtq51P11NIgIXepFxtq51P103qRcbaudT9dTSICF3qRcbaudT9dHaPuYK2a0TNcDX/GkfOx3+lzXu1HyggqaRAaV128ysJc3C9rjHK3M0e3XQ8IORB4QQi07kPym2+uZ+XjRAY0U8DJ9ptPx3qaULop4GT7TafjvU0gCxVKqobJd4SRWRm1PcwukDXFpINMLjSo1ZgK0T50pJS2W+qyq7oJbny2CJ0ri51XNLnZkhryBU8OSsNVFLxbRDMqr35p/BZZzE9kjnNALi0NoKioFSfIVZyqPpPsevtNqdNHO1uICrXNJoWgNyIPmWmJQ6/PotOvZbbqvJlohZLHXC8YhiyPkoVuKOuG6+5rNHDixYG0LqUqakk0+9SKzetvRUIsVSqgGUREARYKVQGUWKrKAIsVSqAytKW+rO1xa+0RNIyIdIwEeYglbhXN7x2LHmSR7LQ3CS54D2HFmakEjWtMczT/ACeiVr2dAs15RSV2qVj6a8D2up6aFbK5HsY5Xh+6fXz0LV1xTmx/x1oUtMidIdIo7HEHyhxq7A0NpUmleHgoFr6NaXxW0vETXtLACQ+mo1pQg+ZY0v0bNthaxsgY5r8YJFQciCD7VqaF6HOsTpHPlDy8NaMLSAA0k1z85UpY/wCPe/yJ40WpERYlQiIgCIiAhbk8at3rmfl4kS5PGrd65n5eJEA0U8DJ9ptPx3qaULop4GT7TafjvU0gMOXFNI5LxI+Xbbhxd7jFGYqH5pApqqu10VI2Vh8li9cPwOXT8atXrXZeOyl3VLeQiHcvdO1Z4dqDi2tTipQeVWfQ+W9Tam90bdtWe2beKClDShcK1rTUp3Y4+jo/90nxHKz0Vsublz4oOiD0wdahZT3Fi2zEK4AC7B+1hB4dS5ra73vWEAzS2mME0Bkq0E+TMZ6l2aio2yv4tD63+hyj49rahpciX6J7Qy8ZJ7DFJKcTziDjkK4XFoOXDQLY0lvjuWyyTUxFoAaPK4mja+bP+Sjtjr6Ni9L/AIjlI6SXP3VZZIa4S6haTnRzTiaT5qj+aypSsjT62Q+zmDL/AL1tBL4nzuANDtDKNB1070e/Nejar5GdbZ5c2v8A7L5NkvC7HnJ0bSc6jHE85DXqrq8hVsuXZQhfRtqYYnfXbVzPv4W/zC7r2uYlNF39I+egGmU08pgtHfkNL2yUAcMNAWvA9OvLyK53jeUcEZkmeGtGsn+QA4SfIvNhEDhtkAjOPMvjDe+4c3DWqFss2l2OBn7OF8lPK6oaPYK+1cilZcmktFO2aF76fWu0y4bJjjbqY2MYpHeckA09AWv3RfP/ADn8L/7K+aE6PxQWaORraySMa97zr74VwjyAVVkWlZ5l+MytE+SXSKboG+8S6Tu3bNroMG3CjsVc6VzpTyqzX0Ze55e5/C4DtWr51MteS3KKvaS6aQ2MhrgXyEVwNNKA6i4nVVYbeS9pfor2yhPtF9Vz7s/hd+govLNKrzssjTO6ShzwWhuThw0JFR9xU0dlo8k6T/1UHpVpn3bGxpg2stdjBxYtYpTUPMu6VTeqha/Rot+0dVue822iCOZmQe3FQ6wdRH3EELan+afQfcq5scurd0XmdIB/3HH9VY5/mn0H3Lz7nxpr7M32cn2MvpD91J72rrL60NNdMq+XgXJtjL6Q/dSe9q64t/lf3/RN9nIrda76a5xkNpbSpcWt7wAZ1BaKUU5sa6Q2ieWWOeV0gDA9pfQkHFQ568wQrlfw+ST+qf8AgK51sTeNS+pH4wtPJZMVNpcFt7R1REC0byveOGmOpJ1Buv0rzruYXlT0jJvXZvIoLfdF9R//AI/3Uld15smaSyuWRByIWeP5OLI/Ga2yFcvpm2iItyxC3J41bvXM/LxIlyeNW71zPy8SIBop4GT7TafjvU0oXRTwMn2m0/HeppAFSNlfxWL139Dld1E6S3E212d0TjhNQ5jteFw1GnCNY+9aYqU2myZemRexu7/Lo6cDpK/xk/qvvpPprFYnsY5jnucMRDCBhbWlTXhJrQeZUUaBXlGSI9VdccwYD56VB9q2Lu2N7XLKDayGsyxkyCR7h9UUr6Kk5LpePG6dOuP8L6W97On2a0h7Gvb81zQ9vocKj+RVL2V/FofW/wBDlN6V3daJLHtdjOFwLRQO2urBkWh3Bwexc/l0GvNwo9pcNYxTtcK6q5uVMEztU6S+iJXsvOx39Gxel/xHKetlujiYXyvaxo1ueQB7VymLQm9GgBgc0DUG2hrQPQA7JXm9NGZLVYI4Z5f8Zoa7HrBkaKd8OEZ/qoyxPnvy4bDS32TkUsU0dWlsjHDWKOaR7iqtfexrZpaugrA7yNzj+9v7P3exVNugl5sqIxQV/wCHOGg+emIe5ejoZep14z5a2gddaTjUPc5ETrXTM7HltkhvDaQ6rX42PANW4mAkPH3tIr51J7LNjcTBIB3tHROPkJIIr6RX2Lf0I0GfZpNutBbjALWMaa4ajMl2ommWSuVssbJWFkjQ5rhRzXCoIUXmmcqqeSG1vZW9BtKYZ4GQ1wyxsDS0/tBopiaeEebWFaqrl987Gk7JcVjONlatDnhj2f8AUaV9NarU3m3t/r5yOuorFjp7m9BpP2daJXHr7iEt9OZLm11oZG7Oned62leDJXHQa5rdA+TutxwEDA10m299XNwzNMslq6aaBvnlM9lpidTbGOOGpGQcCcgaAZeZMLnHbTfrsTwywt0OsIFO5Iv4aqj7IVgsEbWtswjbMHUe2L6lD84DIZ09q1t5l6/6+cDrr23Yxte0ueSzbK97HXXnmS/UD/8AVWuNTFbeTZK49lt2M3f5e31kn4q/qrRMe9d6D7lBaE3PJZrII5gA/G55AIdSpyFRryCp156KXs+aR2NzgXEtInDRhrkA3EKZZUXO5m8lfkkV1tmrsZfSH7qT3tXW6rj0WgN5NNWR4Tqq2ZjT7Q5W/Qi5bdAZe6nnCWgRtdJttH/W1mgWvyFNPyVImtd7LJfx+ST+qf8AgK51sT+NS+pH4wvladD72c52Nzn1JqTaBR33F2rzUWvDoFeTDVjMJ1d7MxuXkycrRMzDnzXJKS1rZ2AFVLS3w7f9n6lfXQW6rZBHILY4mrhtbXP2wgU77OppXyLa0huZ8rmvjoSBhIJpw1BqfSvE/wCjidYnMc8ro58q40iqqxaHfOl9Dfe5aO9u0fUH8Tf7qc0dup8IcZKVdTIZ0Arw/evJ+FgyTmluWlz6+jDHFKuUTKIi+iOshbk8at3rmfl4kS5PGrd65n5eJEA0U8DJ9ptPx3qaUJcEgjkngdk8SyTtB/ajlcZA8eYElp9HnU1VAZREQCiIiAxRZoiIBRYosogCUREBiiyiIDFFlEQCiUREAolERAYolFlEASiIgFFiiyiAxRZoiIBRERAEReXPABJyAzNUBD3J41bvXM/LxovWj9HOnmbXDNLijrwsYxsQePM4sJHmIRAbdvumKbCXghzTWN7Dhe0+Zw92oqMddUtT8utXtg7JEQG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X1huAPFLRPNO0HFglczCSNVQxjcXoOSIgJprAAABQDIAZZIiID//Z"/>
          <p:cNvSpPr>
            <a:spLocks noChangeAspect="1" noChangeArrowheads="1"/>
          </p:cNvSpPr>
          <p:nvPr/>
        </p:nvSpPr>
        <p:spPr bwMode="auto">
          <a:xfrm>
            <a:off x="155575" y="-381000"/>
            <a:ext cx="2486025" cy="800100"/>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72" name="AutoShape 16" descr="data:image/jpg;base64,/9j/4AAQSkZJRgABAQAAAQABAAD/2wCEAAkGBhESDxQUDxAUFBUWFhgQEBYRFBUSFxcUFxUZFBQUGBQXHSYfGB0jGhQWHy8gJScpLCwsFh4xNTAqNSYrLCkBCQoKDgwOGQ8PGCwkHyQqLC0vKS0pKS4vLC8pMC0vLywsLCwsNSwpLCwsKTUsLCwsLCwsLCwsLCkuKSksLCwsLP/AABEIAFQBBQMBIgACEQEDEQH/xAAbAAEAAgMBAQAAAAAAAAAAAAAABQYBBAcCA//EAE4QAAEDAQQCCwsJBgQHAAAAAAEAAgMRBAUSIQYxBxMVFkFTVJSj0tMUIjM0UWFxc5GxsyQyNVJ0gbK0wUKDkqHC0SMlYnJDZIKTouLw/8QAGgEBAAMBAQEAAAAAAAAAAAAAAAECAwQFBv/EACQRAAMAAgICAgIDAQAAAAAAAAABAgMRITESQQRhIoETMlEF/9oADAMBAAIRAxEAPwDrEk0loleyKTa4o3Bkr2+Ee+gcWNJ+YACKuzOdBSlUOi0XG2rnU/WWNFfBS/abR8dw/RTSAhd6kXG2rnU/XTepFxtq51P11NIgIXepFxtq51P103qRcbaudT9dTSICF3qRcbaudT9dN6kXG2rnU/XU0iAhd6kXG2rnU/XTepFxtq51P11NIgIXepFxtq51P103qRcbaudT9dTSICF3qRcbaudT9dN6kXG2rnU/XU0iAhd6kXG2rnU/XTepFxtq51P11NIgIXepFxtq51P103qRcbaudT9dTSICF3qRcbaudT9dN6kXG2rnU/XU0iAhd6kXG2rnU/XTepFxtq51P11NIgIXepFxtq51P103qRcbaudT9dTSICF3qRcbaudT9dN6kXG2rnU/XU0iAhd6kXG2rnU/XTepFxtq51P11NIgIXepFxtq51P103qRcbaudT9dTSICF3qRcbaudT9dHaPuYK2a0TNcDX/GkfOx3+lzXu1HyggqaRAaV128ysJc3C9rjHK3M0e3XQ8IORB4QQi07kPym2+uZ+XjRAY0U8DJ9ptPx3qaULop4GT7TafjvU0gCxVKqobJd4SRWRm1PcwukDXFpINMLjSo1ZgK0T50pJS2W+qyq7oJbny2CJ0ri51XNLnZkhryBU8OSsNVFLxbRDMqr35p/BZZzE9kjnNALi0NoKioFSfIVZyqPpPsevtNqdNHO1uICrXNJoWgNyIPmWmJQ6/PotOvZbbqvJlohZLHXC8YhiyPkoVuKOuG6+5rNHDixYG0LqUqakk0+9SKzetvRUIsVSqgGUREARYKVQGUWKrKAIsVSqAytKW+rO1xa+0RNIyIdIwEeYglbhXN7x2LHmSR7LQ3CS54D2HFmakEjWtMczT/ACeiVr2dAs15RSV2qVj6a8D2up6aFbK5HsY5Xh+6fXz0LV1xTmx/x1oUtMidIdIo7HEHyhxq7A0NpUmleHgoFr6NaXxW0vETXtLACQ+mo1pQg+ZY0v0bNthaxsgY5r8YJFQciCD7VqaF6HOsTpHPlDy8NaMLSAA0k1z85UpY/wCPe/yJ40WpERYlQiIgCIiAhbk8at3rmfl4kS5PGrd65n5eJEA0U8DJ9ptPx3qaULop4GT7TafjvU0gMOXFNI5LxI+Xbbhxd7jFGYqH5pApqqu10VI2Vh8li9cPwOXT8atXrXZeOyl3VLeQiHcvdO1Z4dqDi2tTipQeVWfQ+W9Tam90bdtWe2beKClDShcK1rTUp3Y4+jo/90nxHKz0Vsublz4oOiD0wdahZT3Fi2zEK4AC7B+1hB4dS5ra73vWEAzS2mME0Bkq0E+TMZ6l2aio2yv4tD63+hyj49rahpciX6J7Qy8ZJ7DFJKcTziDjkK4XFoOXDQLY0lvjuWyyTUxFoAaPK4mja+bP+Sjtjr6Ni9L/AIjlI6SXP3VZZIa4S6haTnRzTiaT5qj+aypSsjT62Q+zmDL/AL1tBL4nzuANDtDKNB1070e/Nejar5GdbZ5c2v8A7L5NkvC7HnJ0bSc6jHE85DXqrq8hVsuXZQhfRtqYYnfXbVzPv4W/zC7r2uYlNF39I+egGmU08pgtHfkNL2yUAcMNAWvA9OvLyK53jeUcEZkmeGtGsn+QA4SfIvNhEDhtkAjOPMvjDe+4c3DWqFss2l2OBn7OF8lPK6oaPYK+1cilZcmktFO2aF76fWu0y4bJjjbqY2MYpHeckA09AWv3RfP/ADn8L/7K+aE6PxQWaORraySMa97zr74VwjyAVVkWlZ5l+MytE+SXSKboG+8S6Tu3bNroMG3CjsVc6VzpTyqzX0Ze55e5/C4DtWr51MteS3KKvaS6aQ2MhrgXyEVwNNKA6i4nVVYbeS9pfor2yhPtF9Vz7s/hd+govLNKrzssjTO6ShzwWhuThw0JFR9xU0dlo8k6T/1UHpVpn3bGxpg2stdjBxYtYpTUPMu6VTeqha/Rot+0dVue822iCOZmQe3FQ6wdRH3EELan+afQfcq5scurd0XmdIB/3HH9VY5/mn0H3Lz7nxpr7M32cn2MvpD91J72rrL60NNdMq+XgXJtjL6Q/dSe9q64t/lf3/RN9nIrda76a5xkNpbSpcWt7wAZ1BaKUU5sa6Q2ieWWOeV0gDA9pfQkHFQ568wQrlfw+ST+qf8AgK51sTeNS+pH4wtPJZMVNpcFt7R1REC0byveOGmOpJ1Buv0rzruYXlT0jJvXZvIoLfdF9R//AI/3Uld15smaSyuWRByIWeP5OLI/Ga2yFcvpm2iItyxC3J41bvXM/LxIlyeNW71zPy8SIBop4GT7TafjvU0oXRTwMn2m0/HeppAFSNlfxWL139Dld1E6S3E212d0TjhNQ5jteFw1GnCNY+9aYqU2myZemRexu7/Lo6cDpK/xk/qvvpPprFYnsY5jnucMRDCBhbWlTXhJrQeZUUaBXlGSI9VdccwYD56VB9q2Lu2N7XLKDayGsyxkyCR7h9UUr6Kk5LpePG6dOuP8L6W97On2a0h7Gvb81zQ9vocKj+RVL2V/FofW/wBDlN6V3daJLHtdjOFwLRQO2urBkWh3Bwexc/l0GvNwo9pcNYxTtcK6q5uVMEztU6S+iJXsvOx39Gxel/xHKetlujiYXyvaxo1ueQB7VymLQm9GgBgc0DUG2hrQPQA7JXm9NGZLVYI4Z5f8Zoa7HrBkaKd8OEZ/qoyxPnvy4bDS32TkUsU0dWlsjHDWKOaR7iqtfexrZpaugrA7yNzj+9v7P3exVNugl5sqIxQV/wCHOGg+emIe5ejoZep14z5a2gddaTjUPc5ETrXTM7HltkhvDaQ6rX42PANW4mAkPH3tIr51J7LNjcTBIB3tHROPkJIIr6RX2Lf0I0GfZpNutBbjALWMaa4ajMl2ommWSuVssbJWFkjQ5rhRzXCoIUXmmcqqeSG1vZW9BtKYZ4GQ1wyxsDS0/tBopiaeEebWFaqrl987Gk7JcVjONlatDnhj2f8AUaV9NarU3m3t/r5yOuorFjp7m9BpP2daJXHr7iEt9OZLm11oZG7Oned62leDJXHQa5rdA+TutxwEDA10m299XNwzNMslq6aaBvnlM9lpidTbGOOGpGQcCcgaAZeZMLnHbTfrsTwywt0OsIFO5Iv4aqj7IVgsEbWtswjbMHUe2L6lD84DIZ09q1t5l6/6+cDrr23Yxte0ueSzbK97HXXnmS/UD/8AVWuNTFbeTZK49lt2M3f5e31kn4q/qrRMe9d6D7lBaE3PJZrII5gA/G55AIdSpyFRryCp156KXs+aR2NzgXEtInDRhrkA3EKZZUXO5m8lfkkV1tmrsZfSH7qT3tXW6rj0WgN5NNWR4Tqq2ZjT7Q5W/Qi5bdAZe6nnCWgRtdJttH/W1mgWvyFNPyVImtd7LJfx+ST+qf8AgK51sT+NS+pH4wvladD72c52Nzn1JqTaBR33F2rzUWvDoFeTDVjMJ1d7MxuXkycrRMzDnzXJKS1rZ2AFVLS3w7f9n6lfXQW6rZBHILY4mrhtbXP2wgU77OppXyLa0huZ8rmvjoSBhIJpw1BqfSvE/wCjidYnMc8ro58q40iqqxaHfOl9Dfe5aO9u0fUH8Tf7qc0dup8IcZKVdTIZ0Arw/evJ+FgyTmluWlz6+jDHFKuUTKIi+iOshbk8at3rmfl4kS5PGrd65n5eJEA0U8DJ9ptPx3qaUJcEgjkngdk8SyTtB/ajlcZA8eYElp9HnU1VAZREQCiIiAxRZoiIBRYosogCUREBiiyiIDFFlEQCiUREAolERAYolFlEASiIgFFiiyiAxRZoiIBRERAEReXPABJyAzNUBD3J41bvXM/LxovWj9HOnmbXDNLijrwsYxsQePM4sJHmIRAbdvumKbCXghzTWN7Dhe0+Zw92oqMddUtT8utXtg7JEQG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TcqXl9q6DskRANypeX2roOyX1huAPFLRPNO0HFglczCSNVQxjcXoOSIgJprAAABQDIAZZIiID//Z"/>
          <p:cNvSpPr>
            <a:spLocks noChangeAspect="1" noChangeArrowheads="1"/>
          </p:cNvSpPr>
          <p:nvPr/>
        </p:nvSpPr>
        <p:spPr bwMode="auto">
          <a:xfrm>
            <a:off x="155575" y="-381000"/>
            <a:ext cx="2486025" cy="800100"/>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79" name="AutoShape 23" descr="data:image/jpg;base64,/9j/4AAQSkZJRgABAQAAAQABAAD/2wCEAAkGBhAQEBUODhESFBAVGBISDxAXExQUFBYVGBgVFxUUFBcXHSYfFxkjGhUYIDAhIycpOCwvFR8yNTAqNSYuLCkBCQoKDQwOGA8PGikfHx0qLCksNS4pLDQqKTUqKSkyKSosLDUuKSksLCwsLCkpKSwpLCkpKTYpKSksLCkpKSkpLP/AABEIAJAA8AMBIgACEQEDEQH/xAAcAAEBAQEAAwEBAAAAAAAAAAAABQYHAQMEAgj/xABGEAABAwIBBwkDCAgGAwAAAAABAAIDBBEFBhIWIVSU0gcTMTVBUWF0syIygQgUQlJxcnOxFSQ0kaGywdEjMzZDk/AXY+H/xAAXAQEBAQEAAAAAAAAAAAAAAAAAAgED/8QAHBEBAQEAAwADAAAAAAAAAAAAAAERAiFRAxIx/9oADAMBAAIRAxEAPwDoOSeSVA+gpHvoqRznU9M5zjTwkkmJhJJLbk3JPxVbQvDdgo92g4UyL6to/LUvpMVpBF0Lw3YKPdoOFNC8N2Cj3aDhVpEEXQvDdgo92g4U0Lw3YKPdoOFWkQRdC8N2Cj3aDhTQvDdgo92g4VaRBF0Lw3YKPdoOFNC8N2Cj3aDhVpEEXQvDdgo92g4U0Lw3YKPdoOFWkQRdC8N2Cj3aDhTQvDdgo92g4VaRBF0Lw3YKPdoOFNC8N2Cj3aDhVpEEXQvDdgo92g4U0Lw3YKPdoOFWkQRdC8N2Cj3aDhTQvDdgo92g4VaRBF0Lw3YKPdoOFNC8N2Cj3aDhVpEEXQvDdgo92g4U0Lw3YKPdoOFWkQRdC8N2Cj3aDhTQvDdgo92g4VaRBF0Lw3YKPdoOFNC8N2Cj3aDhVpEEXQvDdgo92g4VJytyRoGUFU9lFSNc2nqXNcKeEEERPIIIbcEEdK2Ci5adW1nlqr0noGRfVtH5al9JitKLkX1bR+WpfSYrSAiIgIiICIiAiIgIiICIiAiIgIiICIiAiIgIiICIiAiIgKLlp1bWeWqvSerSi5adW1nlqr0noGRfVtH5al9JitKLkX1bR+WpfSYrSAiJdARLpdARLpdAREQERLoCIiAiXRAREQEREBERAREQEREBERAUXLTq2s8tVek9WlFy06trPLVXpPQMi+raPy1L6TFaUXIvq2j8tS+kxWkH5c5ZufLljHujNHiBc0kG1I9zTr6WuGpwPgtKViMpcZNRI+kbLPTUrJGQ1VWxrg98r7BlPTkAka3AueBqAAB1m1cc3tsU35bNAv8AM8Q+z5o8n89a9Qy+ba7qHER3j5pIbfu6fhdQhiUkwlpxVTMDbDFZtdqVsY5t0NNZt+clsXZ2uw9rtaF7G1tSHjD455DWND6YM9kxtguHMxCUkZxcIiGgXs5+rvI6Zx8VkajDcpTUEBlJVsael8kXNAfaHOzv4KblVymUWGzNp6oTmRzRI3MiLxYlw6bjX7J/gvxkvh9VTPbHFnOw14c5jZs4VUD9dw7O99jiCdesZy11lz5ZvSa51/55wr6tX/wf/V4Zy+YS73RVHvtDf+q2eVQ/UKr8Co7f/W9cf+TT79b92m/OZSxrzy74X9Wr/wCA/wB1Wyi5UaGgbA6p561RHz0WbHnHN9n3teo+10LX2XB/lIftNF9yb+diDufzhuZzhIDbZxJ1AC17m/QLLIv5VqN8joKGOorZG2zhTRF7Bcka5HENHR03t4rE/KAx2WOkpKKMlscwc+ax94RiMNYe8Xfc/YFv+TCgp4sKpfmobmviZJI4fSkcAZC49pDrjwzUH5ky+dH7VThmIxRjpk5qOUAdpIhe5wHwVzBsep6yIT0krJYjqDmntHSCOkHwKoWU/DsApqeSWanhZHJMQ6dzbjPcL6yOi+s9HeUFC6z+P5eYfQu5upqGiU9EDbySnosObZci9xa9lzzlU5S6g1H6FwlxFQ5zY5pmn2s91rRRn6J1jOd2XsO1bXILk6psMjvmiWsdrnqnC73OPvBhOtrdfZ09qDyzL979cGF4lIzseYY4r/YJXtP8FUwTKF9S5zJKKqpnNAI55rA1wOr2XMc4X8FZsvDiBrKCBlvllFhVI6rmGcbtZFEDZz3n6IPZqBPwVfC8SjqYWVELg6KRrXxu72kXHx/Jchq8IflRV1MweWYdTNkp6BwvaSoI1ykdrb2J8M0d69PIllVJSzyYDW3Y9rnmnBI9mQX5yHxv7w+x3eEHblnss8tqfCoW1FUJCx7xE3MaHHOzXO1gkarNK0AK5N8o/q6DzI9KVB0vBMYZWU8dXCHCOVoewOFnWPRcL71l+THqei/BZ/VacoMrlDylUVBVR0NRzvPSCMszY85tnuzW3N+8LVBcB5ZP9Q0f3aT13Lv6AouWnVtZ5aq9J6tKLlp1bWeWqvSegZF9W0flqX0mK0ouRfVtH5al9JitICw+UmN8/I6kjnkpadsjYKqsa0h7pn2EdNTmx9okgufawFgDcm23KxeUWOGd7qKlnNPHG9rKyuDQcyR5aI6eHO1GZzntJP0R4lVxnbY+OfHzURGnjl5gxg/pmqDSHQ5nsOYw21yvtqdrs3X3L2w4m8D5gwA4oT81fMLFzadmtlXI7ptzbgRfpebBfsYzJVMFHRuZHUm/6SqWgfqxHsO7LOnc5pDb9gJ7AD4hxV7GfNmtacXcRRukAGcWR3LaqQ9PNiN+fr+k+3arxVfXkrR1VO5sUYc/DnhzojMXtqoHDpZIH65GuNyD0i/dZa0LI5KPqI3CFj/neHuD3QVxkzpWuB9qOb6/t51nDo6Oxa9Ry/U1MypH6jVfgVHpvXHfk0+/W/dpvzmXYsqD+o1P4FR6blx35NP+ZW/dpvzmUsd2XBflIftNH9yb+di70uDfKQ/aaL7k387EHUMqsiafFaNlPPdrmhropW2zmOzbXF/eB7R2rm1BkTlJghP6Nkjqqcm7ob6j4828gtJHSWu/eu1Uh/w2fdb+QXuug5HS8ur6d4hxjDp6Z/RnNvr7yGSAG32Fy6LgGVVJXwmeimbK0anAXDmnps9p1tXux3AKethdTVUYkicNYPS067OYelrh2EL+e+SESw48IKdxdEDURzEe66NmdZzuz3g0jxKD5+SY/OcoIpZ9b3OqZiT9fNe6/jrJX9PBfzhlfg0uA43HiEbSaV0vPROA1WcTzsB6AHC7rDtBHw/oPCsWhqoWVNO8PikAcxw16u49xB1EdlkH2rnnKpjsrxHglAb1lYQ1xH+1T/7j3W6AQCPsDvBbDKLHYqGmkrJzaONuce8noa0eJJA+K5dkTkC3GBLjWMNeX1Lr0sTZHsDIhqFi3XboAHc2/ag6dk5gEVDSxUcAsyNube2tx6XPPi46/iuVcuOSMkMseO0QLXxlgqC0aw5pHNTfvs0/Y3xWlquSfAYnxxyte18riyFpqZQXuALs1vtazYf9uvodyJ4MQRzMusEftEv90FvILK5mJ0MdW2wf7k7PqStAzh4A6nDwcFiPlH9XQeZb6UqyWRuJyZO41LhtS79Vlc1hedQsf8mfu+lZ32nuWt+Ud1dB5kelKg2XJj1PRfgs/qtQVl+THqei/BZ/VaclBwHlk/1DR/dpPXcu/rgHLJ/qGj+7Seu5d/QFFy06trPLVXpPVpRctOrazy1V6T0DIvq2j8tS+kxWlFyL6to/LUvpMVpB+Xn/AL49iyc9Nix9nmcMc0uDzrnADgQWvILdbgQP3LXLxZbLjZcYCpycxSVr2SQ4S5kj2yyNzaluc9ts1zy12s6h+5ffFhuKiV1Rm4Xzz2tY94ZU5xa25a0uvrAJK2FksrvyXyN+zL5PUGIQBsT2YeyEOc5whEzT7RJc5rTqBJJPxWoC82RRbtTe3xY1RmammgaQHSRyxtJ6AXMc0X+JWB5IOTiqwh9Qap8LudbCGc25xtmF5N7tH1l0tLLAXMuVvk1q8Wmp5KV8LRE17Xc45wJLnNItmtPcumpZBlsq8j3VsMPN1MtPUU5D4JWElmfYf5kdwHjV8NfeQfgp8VyggGZNQUtWRYc9DVcxnDvMcjDY99rLcWXiyDn2KS5RVrTBFT02HscC187qjn5QDqOZmNGafG3xCp5A8nFNhMZ5smSokA56ocACba81g+i2+u19fbey19kQfHiuEQVULqepjbJE7U5jhcH+x8QufQ8mVbhshkwGuzI3G76OoBfCT4ObrB7L2v4rphWfyxxCqZBzNBG59ZNeOE/Qiv700jjqa1ov33NhYoOS4/iuKY3VNwx9JFIyjfzlfHBUZscrgbBplf7n0mga9Zd3auhR4jjrmtip8No6VoAa10tWZWsaNQsyJoPQqPJ9kWzC6Tmc7PneTJUza/bkPdfXmgahfxPSStPZBiMI5OialmIYtUurKxmuEZvN08J6f8OMdvie69lt81LLyg59yrcmf6WjjfTljKqP2Q95Ia6M3JaSAeg6x9p71Jyl5PMUr8Ip6CeWmNTTygmXPfmviaxzGknNvn+0AdWvNv2rq6IOX4Pk/lPSU8dLDNhnNxNEbLtlLrDvObrKo0lNlPzjDNNhpizmc4Gtkzsy4z8246c2636IOXZf8mdXiGKQV8D4GxRCAOD3ODiWSF5sA0joPeuoBLLygKLlp1bWeWqvSerSi5adW1nlqr0noGRfVtH5al9JitKLkX1bR+WpfSYrSAiIgIiICIiAiIgIiICIiAiIgLwvKICIiAiIgIiICIiAiIgKLlp1bWeWqvSerSi5adW1nlqr0noGRfVtH5al9JitKLkX1bR+WpfSYrSAiIgIiICIiAiIgIiICIiAiIgIiICIiAiIgIiICIiAiIgKLlp1bWeWqvSerSi5adW1nlqr0noGRfVtH5al9JitLIZJ5WUEdBSMkrKVrm09M1zXVEIIIiYCCC64N/yVbTTDdvo95h4kFlFG00w3b6PeYeJNNMN2+j3mHiQWUUbTTDdvo95h4k00w3b6PeYeJBZRRtNMN2+j3mHiTTTDdvo95h4kFlFG00w3b6PeYeJNNMN2+j3mHiQWUUbTTDdvo95h4k00w3b6PeYeJBZRRtNMN2+j3mHiTTTDdvo95h4kFlFG00w3b6PeYeJNNMN2+j3mHiQWUUbTTDdvo95h4k00w3b6PeYeJBZRRtNMN2+j3mHiTTTDdvo95h4kFlFG00w3b6PeYeJNNMN2+j3mHiQWUUbTTDdvo95h4k00w3b6PeYeJBZRRtNMN2+j3mHiTTTDdvo95h4kFlFG00w3b6PeYeJNNMN2+j3mHiQWVFy06trPLVXpPXnTTDdvo95h4lJytytoJMPqmR1tK57qepa1oqISSTE8AAB1ySUH/9k="/>
          <p:cNvSpPr>
            <a:spLocks noChangeAspect="1" noChangeArrowheads="1"/>
          </p:cNvSpPr>
          <p:nvPr/>
        </p:nvSpPr>
        <p:spPr bwMode="auto">
          <a:xfrm>
            <a:off x="155575" y="-655638"/>
            <a:ext cx="2286000" cy="13716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81" name="AutoShape 25" descr="data:image/jpg;base64,/9j/4AAQSkZJRgABAQAAAQABAAD/2wCEAAkGBhAQEBUODhESFBAVGBISDxAXExQUFBYVGBgVFxUUFBcXHSYfFxkjGhUYIDAhIycpOCwvFR8yNTAqNSYuLCkBCQoKDQwOGA8PGikfHx0qLCksNS4pLDQqKTUqKSkyKSosLDUuKSksLCwsLCkpKSwpLCkpKTYpKSksLCkpKSkpLP/AABEIAJAA8AMBIgACEQEDEQH/xAAcAAEBAQEAAwEBAAAAAAAAAAAABQYHAQMEAgj/xABGEAABAwIBBwkDCAgGAwAAAAABAAIDBBEFBhIWIVSU0gcTMTVBUWF0syIygQgUQlJxcnOxFSQ0kaGywdEjMzZDk/AXY+H/xAAXAQEBAQEAAAAAAAAAAAAAAAAAAgED/8QAHBEBAQEAAwADAAAAAAAAAAAAAAERAiFRAxIx/9oADAMBAAIRAxEAPwDoOSeSVA+gpHvoqRznU9M5zjTwkkmJhJJLbk3JPxVbQvDdgo92g4UyL6to/LUvpMVpBF0Lw3YKPdoOFNC8N2Cj3aDhVpEEXQvDdgo92g4U0Lw3YKPdoOFWkQRdC8N2Cj3aDhTQvDdgo92g4VaRBF0Lw3YKPdoOFNC8N2Cj3aDhVpEEXQvDdgo92g4U0Lw3YKPdoOFWkQRdC8N2Cj3aDhTQvDdgo92g4VaRBF0Lw3YKPdoOFNC8N2Cj3aDhVpEEXQvDdgo92g4U0Lw3YKPdoOFWkQRdC8N2Cj3aDhTQvDdgo92g4VaRBF0Lw3YKPdoOFNC8N2Cj3aDhVpEEXQvDdgo92g4U0Lw3YKPdoOFWkQRdC8N2Cj3aDhTQvDdgo92g4VaRBF0Lw3YKPdoOFNC8N2Cj3aDhVpEEXQvDdgo92g4VJytyRoGUFU9lFSNc2nqXNcKeEEERPIIIbcEEdK2Ci5adW1nlqr0noGRfVtH5al9JitKLkX1bR+WpfSYrSAiIgIiICIiAiIgIiICIiAiIgIiICIiAiIgIiICIiAiIgKLlp1bWeWqvSerSi5adW1nlqr0noGRfVtH5al9JitKLkX1bR+WpfSYrSAiJdARLpdARLpdAREQERLoCIiAiXRAREQEREBERAREQEREBERAUXLTq2s8tVek9WlFy06trPLVXpPQMi+raPy1L6TFaUXIvq2j8tS+kxWkH5c5ZufLljHujNHiBc0kG1I9zTr6WuGpwPgtKViMpcZNRI+kbLPTUrJGQ1VWxrg98r7BlPTkAka3AueBqAAB1m1cc3tsU35bNAv8AM8Q+z5o8n89a9Qy+ba7qHER3j5pIbfu6fhdQhiUkwlpxVTMDbDFZtdqVsY5t0NNZt+clsXZ2uw9rtaF7G1tSHjD455DWND6YM9kxtguHMxCUkZxcIiGgXs5+rvI6Zx8VkajDcpTUEBlJVsael8kXNAfaHOzv4KblVymUWGzNp6oTmRzRI3MiLxYlw6bjX7J/gvxkvh9VTPbHFnOw14c5jZs4VUD9dw7O99jiCdesZy11lz5ZvSa51/55wr6tX/wf/V4Zy+YS73RVHvtDf+q2eVQ/UKr8Co7f/W9cf+TT79b92m/OZSxrzy74X9Wr/wCA/wB1Wyi5UaGgbA6p561RHz0WbHnHN9n3teo+10LX2XB/lIftNF9yb+diDufzhuZzhIDbZxJ1AC17m/QLLIv5VqN8joKGOorZG2zhTRF7Bcka5HENHR03t4rE/KAx2WOkpKKMlscwc+ax94RiMNYe8Xfc/YFv+TCgp4sKpfmobmviZJI4fSkcAZC49pDrjwzUH5ky+dH7VThmIxRjpk5qOUAdpIhe5wHwVzBsep6yIT0krJYjqDmntHSCOkHwKoWU/DsApqeSWanhZHJMQ6dzbjPcL6yOi+s9HeUFC6z+P5eYfQu5upqGiU9EDbySnosObZci9xa9lzzlU5S6g1H6FwlxFQ5zY5pmn2s91rRRn6J1jOd2XsO1bXILk6psMjvmiWsdrnqnC73OPvBhOtrdfZ09qDyzL979cGF4lIzseYY4r/YJXtP8FUwTKF9S5zJKKqpnNAI55rA1wOr2XMc4X8FZsvDiBrKCBlvllFhVI6rmGcbtZFEDZz3n6IPZqBPwVfC8SjqYWVELg6KRrXxu72kXHx/Jchq8IflRV1MweWYdTNkp6BwvaSoI1ykdrb2J8M0d69PIllVJSzyYDW3Y9rnmnBI9mQX5yHxv7w+x3eEHblnss8tqfCoW1FUJCx7xE3MaHHOzXO1gkarNK0AK5N8o/q6DzI9KVB0vBMYZWU8dXCHCOVoewOFnWPRcL71l+THqei/BZ/VacoMrlDylUVBVR0NRzvPSCMszY85tnuzW3N+8LVBcB5ZP9Q0f3aT13Lv6AouWnVtZ5aq9J6tKLlp1bWeWqvSegZF9W0flqX0mK0ouRfVtH5al9JitICw+UmN8/I6kjnkpadsjYKqsa0h7pn2EdNTmx9okgufawFgDcm23KxeUWOGd7qKlnNPHG9rKyuDQcyR5aI6eHO1GZzntJP0R4lVxnbY+OfHzURGnjl5gxg/pmqDSHQ5nsOYw21yvtqdrs3X3L2w4m8D5gwA4oT81fMLFzadmtlXI7ptzbgRfpebBfsYzJVMFHRuZHUm/6SqWgfqxHsO7LOnc5pDb9gJ7AD4hxV7GfNmtacXcRRukAGcWR3LaqQ9PNiN+fr+k+3arxVfXkrR1VO5sUYc/DnhzojMXtqoHDpZIH65GuNyD0i/dZa0LI5KPqI3CFj/neHuD3QVxkzpWuB9qOb6/t51nDo6Oxa9Ry/U1MypH6jVfgVHpvXHfk0+/W/dpvzmXYsqD+o1P4FR6blx35NP+ZW/dpvzmUsd2XBflIftNH9yb+di70uDfKQ/aaL7k387EHUMqsiafFaNlPPdrmhropW2zmOzbXF/eB7R2rm1BkTlJghP6Nkjqqcm7ob6j4828gtJHSWu/eu1Uh/w2fdb+QXuug5HS8ur6d4hxjDp6Z/RnNvr7yGSAG32Fy6LgGVVJXwmeimbK0anAXDmnps9p1tXux3AKethdTVUYkicNYPS067OYelrh2EL+e+SESw48IKdxdEDURzEe66NmdZzuz3g0jxKD5+SY/OcoIpZ9b3OqZiT9fNe6/jrJX9PBfzhlfg0uA43HiEbSaV0vPROA1WcTzsB6AHC7rDtBHw/oPCsWhqoWVNO8PikAcxw16u49xB1EdlkH2rnnKpjsrxHglAb1lYQ1xH+1T/7j3W6AQCPsDvBbDKLHYqGmkrJzaONuce8noa0eJJA+K5dkTkC3GBLjWMNeX1Lr0sTZHsDIhqFi3XboAHc2/ag6dk5gEVDSxUcAsyNube2tx6XPPi46/iuVcuOSMkMseO0QLXxlgqC0aw5pHNTfvs0/Y3xWlquSfAYnxxyte18riyFpqZQXuALs1vtazYf9uvodyJ4MQRzMusEftEv90FvILK5mJ0MdW2wf7k7PqStAzh4A6nDwcFiPlH9XQeZb6UqyWRuJyZO41LhtS79Vlc1hedQsf8mfu+lZ32nuWt+Ud1dB5kelKg2XJj1PRfgs/qtQVl+THqei/BZ/VaclBwHlk/1DR/dpPXcu/rgHLJ/qGj+7Seu5d/QFFy06trPLVXpPVpRctOrazy1V6T0DIvq2j8tS+kxWlFyL6to/LUvpMVpB+Xn/AL49iyc9Nix9nmcMc0uDzrnADgQWvILdbgQP3LXLxZbLjZcYCpycxSVr2SQ4S5kj2yyNzaluc9ts1zy12s6h+5ffFhuKiV1Rm4Xzz2tY94ZU5xa25a0uvrAJK2FksrvyXyN+zL5PUGIQBsT2YeyEOc5whEzT7RJc5rTqBJJPxWoC82RRbtTe3xY1RmammgaQHSRyxtJ6AXMc0X+JWB5IOTiqwh9Qap8LudbCGc25xtmF5N7tH1l0tLLAXMuVvk1q8Wmp5KV8LRE17Xc45wJLnNItmtPcumpZBlsq8j3VsMPN1MtPUU5D4JWElmfYf5kdwHjV8NfeQfgp8VyggGZNQUtWRYc9DVcxnDvMcjDY99rLcWXiyDn2KS5RVrTBFT02HscC187qjn5QDqOZmNGafG3xCp5A8nFNhMZ5smSokA56ocACba81g+i2+u19fbey19kQfHiuEQVULqepjbJE7U5jhcH+x8QufQ8mVbhshkwGuzI3G76OoBfCT4ObrB7L2v4rphWfyxxCqZBzNBG59ZNeOE/Qiv700jjqa1ov33NhYoOS4/iuKY3VNwx9JFIyjfzlfHBUZscrgbBplf7n0mga9Zd3auhR4jjrmtip8No6VoAa10tWZWsaNQsyJoPQqPJ9kWzC6Tmc7PneTJUza/bkPdfXmgahfxPSStPZBiMI5OialmIYtUurKxmuEZvN08J6f8OMdvie69lt81LLyg59yrcmf6WjjfTljKqP2Q95Ia6M3JaSAeg6x9p71Jyl5PMUr8Ip6CeWmNTTygmXPfmviaxzGknNvn+0AdWvNv2rq6IOX4Pk/lPSU8dLDNhnNxNEbLtlLrDvObrKo0lNlPzjDNNhpizmc4Gtkzsy4z8246c2636IOXZf8mdXiGKQV8D4GxRCAOD3ODiWSF5sA0joPeuoBLLygKLlp1bWeWqvSerSi5adW1nlqr0noGRfVtH5al9JitKLkX1bR+WpfSYrSAiIgIiICIiAiIgIiICIiAiIgLwvKICIiAiIgIiICIiAiIgKLlp1bWeWqvSerSi5adW1nlqr0noGRfVtH5al9JitKLkX1bR+WpfSYrSAiIgIiICIiAiIgIiICIiAiIgIiICIiAiIgIiICIiAiIgKLlp1bWeWqvSerSi5adW1nlqr0noGRfVtH5al9JitLIZJ5WUEdBSMkrKVrm09M1zXVEIIIiYCCC64N/yVbTTDdvo95h4kFlFG00w3b6PeYeJNNMN2+j3mHiQWUUbTTDdvo95h4k00w3b6PeYeJBZRRtNMN2+j3mHiTTTDdvo95h4kFlFG00w3b6PeYeJNNMN2+j3mHiQWUUbTTDdvo95h4k00w3b6PeYeJBZRRtNMN2+j3mHiTTTDdvo95h4kFlFG00w3b6PeYeJNNMN2+j3mHiQWUUbTTDdvo95h4k00w3b6PeYeJBZRRtNMN2+j3mHiTTTDdvo95h4kFlFG00w3b6PeYeJNNMN2+j3mHiQWUUbTTDdvo95h4k00w3b6PeYeJBZRRtNMN2+j3mHiTTTDdvo95h4kFlFG00w3b6PeYeJNNMN2+j3mHiQWVFy06trPLVXpPXnTTDdvo95h4lJytytoJMPqmR1tK57qepa1oqISSTE8AAB1ySUH/9k="/>
          <p:cNvSpPr>
            <a:spLocks noChangeAspect="1" noChangeArrowheads="1"/>
          </p:cNvSpPr>
          <p:nvPr/>
        </p:nvSpPr>
        <p:spPr bwMode="auto">
          <a:xfrm>
            <a:off x="155575" y="-655638"/>
            <a:ext cx="2286000" cy="13716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83" name="AutoShape 27" descr="data:image/jpg;base64,/9j/4AAQSkZJRgABAQAAAQABAAD/2wCEAAkGBhAQEBUODhESFBAVGBISDxAXExQUFBYVGBgVFxUUFBcXHSYfFxkjGhUYIDAhIycpOCwvFR8yNTAqNSYuLCkBCQoKDQwOGA8PGikfHx0qLCksNS4pLDQqKTUqKSkyKSosLDUuKSksLCwsLCkpKSwpLCkpKTYpKSksLCkpKSkpLP/AABEIAJAA8AMBIgACEQEDEQH/xAAcAAEBAQEAAwEBAAAAAAAAAAAABQYHAQMEAgj/xABGEAABAwIBBwkDCAgGAwAAAAABAAIDBBEFBhIWIVSU0gcTMTVBUWF0syIygQgUQlJxcnOxFSQ0kaGywdEjMzZDk/AXY+H/xAAXAQEBAQEAAAAAAAAAAAAAAAAAAgED/8QAHBEBAQEAAwADAAAAAAAAAAAAAAERAiFRAxIx/9oADAMBAAIRAxEAPwDoOSeSVA+gpHvoqRznU9M5zjTwkkmJhJJLbk3JPxVbQvDdgo92g4UyL6to/LUvpMVpBF0Lw3YKPdoOFNC8N2Cj3aDhVpEEXQvDdgo92g4U0Lw3YKPdoOFWkQRdC8N2Cj3aDhTQvDdgo92g4VaRBF0Lw3YKPdoOFNC8N2Cj3aDhVpEEXQvDdgo92g4U0Lw3YKPdoOFWkQRdC8N2Cj3aDhTQvDdgo92g4VaRBF0Lw3YKPdoOFNC8N2Cj3aDhVpEEXQvDdgo92g4U0Lw3YKPdoOFWkQRdC8N2Cj3aDhTQvDdgo92g4VaRBF0Lw3YKPdoOFNC8N2Cj3aDhVpEEXQvDdgo92g4U0Lw3YKPdoOFWkQRdC8N2Cj3aDhTQvDdgo92g4VaRBF0Lw3YKPdoOFNC8N2Cj3aDhVpEEXQvDdgo92g4VJytyRoGUFU9lFSNc2nqXNcKeEEERPIIIbcEEdK2Ci5adW1nlqr0noGRfVtH5al9JitKLkX1bR+WpfSYrSAiIgIiICIiAiIgIiICIiAiIgIiICIiAiIgIiICIiAiIgKLlp1bWeWqvSerSi5adW1nlqr0noGRfVtH5al9JitKLkX1bR+WpfSYrSAiJdARLpdARLpdAREQERLoCIiAiXRAREQEREBERAREQEREBERAUXLTq2s8tVek9WlFy06trPLVXpPQMi+raPy1L6TFaUXIvq2j8tS+kxWkH5c5ZufLljHujNHiBc0kG1I9zTr6WuGpwPgtKViMpcZNRI+kbLPTUrJGQ1VWxrg98r7BlPTkAka3AueBqAAB1m1cc3tsU35bNAv8AM8Q+z5o8n89a9Qy+ba7qHER3j5pIbfu6fhdQhiUkwlpxVTMDbDFZtdqVsY5t0NNZt+clsXZ2uw9rtaF7G1tSHjD455DWND6YM9kxtguHMxCUkZxcIiGgXs5+rvI6Zx8VkajDcpTUEBlJVsael8kXNAfaHOzv4KblVymUWGzNp6oTmRzRI3MiLxYlw6bjX7J/gvxkvh9VTPbHFnOw14c5jZs4VUD9dw7O99jiCdesZy11lz5ZvSa51/55wr6tX/wf/V4Zy+YS73RVHvtDf+q2eVQ/UKr8Co7f/W9cf+TT79b92m/OZSxrzy74X9Wr/wCA/wB1Wyi5UaGgbA6p561RHz0WbHnHN9n3teo+10LX2XB/lIftNF9yb+diDufzhuZzhIDbZxJ1AC17m/QLLIv5VqN8joKGOorZG2zhTRF7Bcka5HENHR03t4rE/KAx2WOkpKKMlscwc+ax94RiMNYe8Xfc/YFv+TCgp4sKpfmobmviZJI4fSkcAZC49pDrjwzUH5ky+dH7VThmIxRjpk5qOUAdpIhe5wHwVzBsep6yIT0krJYjqDmntHSCOkHwKoWU/DsApqeSWanhZHJMQ6dzbjPcL6yOi+s9HeUFC6z+P5eYfQu5upqGiU9EDbySnosObZci9xa9lzzlU5S6g1H6FwlxFQ5zY5pmn2s91rRRn6J1jOd2XsO1bXILk6psMjvmiWsdrnqnC73OPvBhOtrdfZ09qDyzL979cGF4lIzseYY4r/YJXtP8FUwTKF9S5zJKKqpnNAI55rA1wOr2XMc4X8FZsvDiBrKCBlvllFhVI6rmGcbtZFEDZz3n6IPZqBPwVfC8SjqYWVELg6KRrXxu72kXHx/Jchq8IflRV1MweWYdTNkp6BwvaSoI1ykdrb2J8M0d69PIllVJSzyYDW3Y9rnmnBI9mQX5yHxv7w+x3eEHblnss8tqfCoW1FUJCx7xE3MaHHOzXO1gkarNK0AK5N8o/q6DzI9KVB0vBMYZWU8dXCHCOVoewOFnWPRcL71l+THqei/BZ/VacoMrlDylUVBVR0NRzvPSCMszY85tnuzW3N+8LVBcB5ZP9Q0f3aT13Lv6AouWnVtZ5aq9J6tKLlp1bWeWqvSegZF9W0flqX0mK0ouRfVtH5al9JitICw+UmN8/I6kjnkpadsjYKqsa0h7pn2EdNTmx9okgufawFgDcm23KxeUWOGd7qKlnNPHG9rKyuDQcyR5aI6eHO1GZzntJP0R4lVxnbY+OfHzURGnjl5gxg/pmqDSHQ5nsOYw21yvtqdrs3X3L2w4m8D5gwA4oT81fMLFzadmtlXI7ptzbgRfpebBfsYzJVMFHRuZHUm/6SqWgfqxHsO7LOnc5pDb9gJ7AD4hxV7GfNmtacXcRRukAGcWR3LaqQ9PNiN+fr+k+3arxVfXkrR1VO5sUYc/DnhzojMXtqoHDpZIH65GuNyD0i/dZa0LI5KPqI3CFj/neHuD3QVxkzpWuB9qOb6/t51nDo6Oxa9Ry/U1MypH6jVfgVHpvXHfk0+/W/dpvzmXYsqD+o1P4FR6blx35NP+ZW/dpvzmUsd2XBflIftNH9yb+di70uDfKQ/aaL7k387EHUMqsiafFaNlPPdrmhropW2zmOzbXF/eB7R2rm1BkTlJghP6Nkjqqcm7ob6j4828gtJHSWu/eu1Uh/w2fdb+QXuug5HS8ur6d4hxjDp6Z/RnNvr7yGSAG32Fy6LgGVVJXwmeimbK0anAXDmnps9p1tXux3AKethdTVUYkicNYPS067OYelrh2EL+e+SESw48IKdxdEDURzEe66NmdZzuz3g0jxKD5+SY/OcoIpZ9b3OqZiT9fNe6/jrJX9PBfzhlfg0uA43HiEbSaV0vPROA1WcTzsB6AHC7rDtBHw/oPCsWhqoWVNO8PikAcxw16u49xB1EdlkH2rnnKpjsrxHglAb1lYQ1xH+1T/7j3W6AQCPsDvBbDKLHYqGmkrJzaONuce8noa0eJJA+K5dkTkC3GBLjWMNeX1Lr0sTZHsDIhqFi3XboAHc2/ag6dk5gEVDSxUcAsyNube2tx6XPPi46/iuVcuOSMkMseO0QLXxlgqC0aw5pHNTfvs0/Y3xWlquSfAYnxxyte18riyFpqZQXuALs1vtazYf9uvodyJ4MQRzMusEftEv90FvILK5mJ0MdW2wf7k7PqStAzh4A6nDwcFiPlH9XQeZb6UqyWRuJyZO41LhtS79Vlc1hedQsf8mfu+lZ32nuWt+Ud1dB5kelKg2XJj1PRfgs/qtQVl+THqei/BZ/VaclBwHlk/1DR/dpPXcu/rgHLJ/qGj+7Seu5d/QFFy06trPLVXpPVpRctOrazy1V6T0DIvq2j8tS+kxWlFyL6to/LUvpMVpB+Xn/AL49iyc9Nix9nmcMc0uDzrnADgQWvILdbgQP3LXLxZbLjZcYCpycxSVr2SQ4S5kj2yyNzaluc9ts1zy12s6h+5ffFhuKiV1Rm4Xzz2tY94ZU5xa25a0uvrAJK2FksrvyXyN+zL5PUGIQBsT2YeyEOc5whEzT7RJc5rTqBJJPxWoC82RRbtTe3xY1RmammgaQHSRyxtJ6AXMc0X+JWB5IOTiqwh9Qap8LudbCGc25xtmF5N7tH1l0tLLAXMuVvk1q8Wmp5KV8LRE17Xc45wJLnNItmtPcumpZBlsq8j3VsMPN1MtPUU5D4JWElmfYf5kdwHjV8NfeQfgp8VyggGZNQUtWRYc9DVcxnDvMcjDY99rLcWXiyDn2KS5RVrTBFT02HscC187qjn5QDqOZmNGafG3xCp5A8nFNhMZ5smSokA56ocACba81g+i2+u19fbey19kQfHiuEQVULqepjbJE7U5jhcH+x8QufQ8mVbhshkwGuzI3G76OoBfCT4ObrB7L2v4rphWfyxxCqZBzNBG59ZNeOE/Qiv700jjqa1ov33NhYoOS4/iuKY3VNwx9JFIyjfzlfHBUZscrgbBplf7n0mga9Zd3auhR4jjrmtip8No6VoAa10tWZWsaNQsyJoPQqPJ9kWzC6Tmc7PneTJUza/bkPdfXmgahfxPSStPZBiMI5OialmIYtUurKxmuEZvN08J6f8OMdvie69lt81LLyg59yrcmf6WjjfTljKqP2Q95Ia6M3JaSAeg6x9p71Jyl5PMUr8Ip6CeWmNTTygmXPfmviaxzGknNvn+0AdWvNv2rq6IOX4Pk/lPSU8dLDNhnNxNEbLtlLrDvObrKo0lNlPzjDNNhpizmc4Gtkzsy4z8246c2636IOXZf8mdXiGKQV8D4GxRCAOD3ODiWSF5sA0joPeuoBLLygKLlp1bWeWqvSerSi5adW1nlqr0noGRfVtH5al9JitKLkX1bR+WpfSYrSAiIgIiICIiAiIgIiICIiAiIgLwvKICIiAiIgIiICIiAiIgKLlp1bWeWqvSerSi5adW1nlqr0noGRfVtH5al9JitKLkX1bR+WpfSYrSAiIgIiICIiAiIgIiICIiAiIgIiICIiAiIgIiICIiAiIgKLlp1bWeWqvSerSi5adW1nlqr0noGRfVtH5al9JitLIZJ5WUEdBSMkrKVrm09M1zXVEIIIiYCCC64N/yVbTTDdvo95h4kFlFG00w3b6PeYeJNNMN2+j3mHiQWUUbTTDdvo95h4k00w3b6PeYeJBZRRtNMN2+j3mHiTTTDdvo95h4kFlFG00w3b6PeYeJNNMN2+j3mHiQWUUbTTDdvo95h4k00w3b6PeYeJBZRRtNMN2+j3mHiTTTDdvo95h4kFlFG00w3b6PeYeJNNMN2+j3mHiQWUUbTTDdvo95h4k00w3b6PeYeJBZRRtNMN2+j3mHiTTTDdvo95h4kFlFG00w3b6PeYeJNNMN2+j3mHiQWUUbTTDdvo95h4k00w3b6PeYeJBZRRtNMN2+j3mHiTTTDdvo95h4kFlFG00w3b6PeYeJNNMN2+j3mHiQWVFy06trPLVXpPXnTTDdvo95h4lJytytoJMPqmR1tK57qepa1oqISSTE8AAB1ySUH/9k="/>
          <p:cNvSpPr>
            <a:spLocks noChangeAspect="1" noChangeArrowheads="1"/>
          </p:cNvSpPr>
          <p:nvPr/>
        </p:nvSpPr>
        <p:spPr bwMode="auto">
          <a:xfrm>
            <a:off x="155575" y="-655638"/>
            <a:ext cx="2286000" cy="13716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85" name="AutoShape 29" descr="data:image/jpg;base64,/9j/4AAQSkZJRgABAQAAAQABAAD/2wCEAAkGBhAQEBUODhESFBAVGBISDxAXExQUFBYVGBgVFxUUFBcXHSYfFxkjGhUYIDAhIycpOCwvFR8yNTAqNSYuLCkBCQoKDQwOGA8PGikfHx0qLCksNS4pLDQqKTUqKSkyKSosLDUuKSksLCwsLCkpKSwpLCkpKTYpKSksLCkpKSkpLP/AABEIAJAA8AMBIgACEQEDEQH/xAAcAAEBAQEAAwEBAAAAAAAAAAAABQYHAQMEAgj/xABGEAABAwIBBwkDCAgGAwAAAAABAAIDBBEFBhIWIVSU0gcTMTVBUWF0syIygQgUQlJxcnOxFSQ0kaGywdEjMzZDk/AXY+H/xAAXAQEBAQEAAAAAAAAAAAAAAAAAAgED/8QAHBEBAQEAAwADAAAAAAAAAAAAAAERAiFRAxIx/9oADAMBAAIRAxEAPwDoOSeSVA+gpHvoqRznU9M5zjTwkkmJhJJLbk3JPxVbQvDdgo92g4UyL6to/LUvpMVpBF0Lw3YKPdoOFNC8N2Cj3aDhVpEEXQvDdgo92g4U0Lw3YKPdoOFWkQRdC8N2Cj3aDhTQvDdgo92g4VaRBF0Lw3YKPdoOFNC8N2Cj3aDhVpEEXQvDdgo92g4U0Lw3YKPdoOFWkQRdC8N2Cj3aDhTQvDdgo92g4VaRBF0Lw3YKPdoOFNC8N2Cj3aDhVpEEXQvDdgo92g4U0Lw3YKPdoOFWkQRdC8N2Cj3aDhTQvDdgo92g4VaRBF0Lw3YKPdoOFNC8N2Cj3aDhVpEEXQvDdgo92g4U0Lw3YKPdoOFWkQRdC8N2Cj3aDhTQvDdgo92g4VaRBF0Lw3YKPdoOFNC8N2Cj3aDhVpEEXQvDdgo92g4VJytyRoGUFU9lFSNc2nqXNcKeEEERPIIIbcEEdK2Ci5adW1nlqr0noGRfVtH5al9JitKLkX1bR+WpfSYrSAiIgIiICIiAiIgIiICIiAiIgIiICIiAiIgIiICIiAiIgKLlp1bWeWqvSerSi5adW1nlqr0noGRfVtH5al9JitKLkX1bR+WpfSYrSAiJdARLpdARLpdAREQERLoCIiAiXRAREQEREBERAREQEREBERAUXLTq2s8tVek9WlFy06trPLVXpPQMi+raPy1L6TFaUXIvq2j8tS+kxWkH5c5ZufLljHujNHiBc0kG1I9zTr6WuGpwPgtKViMpcZNRI+kbLPTUrJGQ1VWxrg98r7BlPTkAka3AueBqAAB1m1cc3tsU35bNAv8AM8Q+z5o8n89a9Qy+ba7qHER3j5pIbfu6fhdQhiUkwlpxVTMDbDFZtdqVsY5t0NNZt+clsXZ2uw9rtaF7G1tSHjD455DWND6YM9kxtguHMxCUkZxcIiGgXs5+rvI6Zx8VkajDcpTUEBlJVsael8kXNAfaHOzv4KblVymUWGzNp6oTmRzRI3MiLxYlw6bjX7J/gvxkvh9VTPbHFnOw14c5jZs4VUD9dw7O99jiCdesZy11lz5ZvSa51/55wr6tX/wf/V4Zy+YS73RVHvtDf+q2eVQ/UKr8Co7f/W9cf+TT79b92m/OZSxrzy74X9Wr/wCA/wB1Wyi5UaGgbA6p561RHz0WbHnHN9n3teo+10LX2XB/lIftNF9yb+diDufzhuZzhIDbZxJ1AC17m/QLLIv5VqN8joKGOorZG2zhTRF7Bcka5HENHR03t4rE/KAx2WOkpKKMlscwc+ax94RiMNYe8Xfc/YFv+TCgp4sKpfmobmviZJI4fSkcAZC49pDrjwzUH5ky+dH7VThmIxRjpk5qOUAdpIhe5wHwVzBsep6yIT0krJYjqDmntHSCOkHwKoWU/DsApqeSWanhZHJMQ6dzbjPcL6yOi+s9HeUFC6z+P5eYfQu5upqGiU9EDbySnosObZci9xa9lzzlU5S6g1H6FwlxFQ5zY5pmn2s91rRRn6J1jOd2XsO1bXILk6psMjvmiWsdrnqnC73OPvBhOtrdfZ09qDyzL979cGF4lIzseYY4r/YJXtP8FUwTKF9S5zJKKqpnNAI55rA1wOr2XMc4X8FZsvDiBrKCBlvllFhVI6rmGcbtZFEDZz3n6IPZqBPwVfC8SjqYWVELg6KRrXxu72kXHx/Jchq8IflRV1MweWYdTNkp6BwvaSoI1ykdrb2J8M0d69PIllVJSzyYDW3Y9rnmnBI9mQX5yHxv7w+x3eEHblnss8tqfCoW1FUJCx7xE3MaHHOzXO1gkarNK0AK5N8o/q6DzI9KVB0vBMYZWU8dXCHCOVoewOFnWPRcL71l+THqei/BZ/VacoMrlDylUVBVR0NRzvPSCMszY85tnuzW3N+8LVBcB5ZP9Q0f3aT13Lv6AouWnVtZ5aq9J6tKLlp1bWeWqvSegZF9W0flqX0mK0ouRfVtH5al9JitICw+UmN8/I6kjnkpadsjYKqsa0h7pn2EdNTmx9okgufawFgDcm23KxeUWOGd7qKlnNPHG9rKyuDQcyR5aI6eHO1GZzntJP0R4lVxnbY+OfHzURGnjl5gxg/pmqDSHQ5nsOYw21yvtqdrs3X3L2w4m8D5gwA4oT81fMLFzadmtlXI7ptzbgRfpebBfsYzJVMFHRuZHUm/6SqWgfqxHsO7LOnc5pDb9gJ7AD4hxV7GfNmtacXcRRukAGcWR3LaqQ9PNiN+fr+k+3arxVfXkrR1VO5sUYc/DnhzojMXtqoHDpZIH65GuNyD0i/dZa0LI5KPqI3CFj/neHuD3QVxkzpWuB9qOb6/t51nDo6Oxa9Ry/U1MypH6jVfgVHpvXHfk0+/W/dpvzmXYsqD+o1P4FR6blx35NP+ZW/dpvzmUsd2XBflIftNH9yb+di70uDfKQ/aaL7k387EHUMqsiafFaNlPPdrmhropW2zmOzbXF/eB7R2rm1BkTlJghP6Nkjqqcm7ob6j4828gtJHSWu/eu1Uh/w2fdb+QXuug5HS8ur6d4hxjDp6Z/RnNvr7yGSAG32Fy6LgGVVJXwmeimbK0anAXDmnps9p1tXux3AKethdTVUYkicNYPS067OYelrh2EL+e+SESw48IKdxdEDURzEe66NmdZzuz3g0jxKD5+SY/OcoIpZ9b3OqZiT9fNe6/jrJX9PBfzhlfg0uA43HiEbSaV0vPROA1WcTzsB6AHC7rDtBHw/oPCsWhqoWVNO8PikAcxw16u49xB1EdlkH2rnnKpjsrxHglAb1lYQ1xH+1T/7j3W6AQCPsDvBbDKLHYqGmkrJzaONuce8noa0eJJA+K5dkTkC3GBLjWMNeX1Lr0sTZHsDIhqFi3XboAHc2/ag6dk5gEVDSxUcAsyNube2tx6XPPi46/iuVcuOSMkMseO0QLXxlgqC0aw5pHNTfvs0/Y3xWlquSfAYnxxyte18riyFpqZQXuALs1vtazYf9uvodyJ4MQRzMusEftEv90FvILK5mJ0MdW2wf7k7PqStAzh4A6nDwcFiPlH9XQeZb6UqyWRuJyZO41LhtS79Vlc1hedQsf8mfu+lZ32nuWt+Ud1dB5kelKg2XJj1PRfgs/qtQVl+THqei/BZ/VaclBwHlk/1DR/dpPXcu/rgHLJ/qGj+7Seu5d/QFFy06trPLVXpPVpRctOrazy1V6T0DIvq2j8tS+kxWlFyL6to/LUvpMVpB+Xn/AL49iyc9Nix9nmcMc0uDzrnADgQWvILdbgQP3LXLxZbLjZcYCpycxSVr2SQ4S5kj2yyNzaluc9ts1zy12s6h+5ffFhuKiV1Rm4Xzz2tY94ZU5xa25a0uvrAJK2FksrvyXyN+zL5PUGIQBsT2YeyEOc5whEzT7RJc5rTqBJJPxWoC82RRbtTe3xY1RmammgaQHSRyxtJ6AXMc0X+JWB5IOTiqwh9Qap8LudbCGc25xtmF5N7tH1l0tLLAXMuVvk1q8Wmp5KV8LRE17Xc45wJLnNItmtPcumpZBlsq8j3VsMPN1MtPUU5D4JWElmfYf5kdwHjV8NfeQfgp8VyggGZNQUtWRYc9DVcxnDvMcjDY99rLcWXiyDn2KS5RVrTBFT02HscC187qjn5QDqOZmNGafG3xCp5A8nFNhMZ5smSokA56ocACba81g+i2+u19fbey19kQfHiuEQVULqepjbJE7U5jhcH+x8QufQ8mVbhshkwGuzI3G76OoBfCT4ObrB7L2v4rphWfyxxCqZBzNBG59ZNeOE/Qiv700jjqa1ov33NhYoOS4/iuKY3VNwx9JFIyjfzlfHBUZscrgbBplf7n0mga9Zd3auhR4jjrmtip8No6VoAa10tWZWsaNQsyJoPQqPJ9kWzC6Tmc7PneTJUza/bkPdfXmgahfxPSStPZBiMI5OialmIYtUurKxmuEZvN08J6f8OMdvie69lt81LLyg59yrcmf6WjjfTljKqP2Q95Ia6M3JaSAeg6x9p71Jyl5PMUr8Ip6CeWmNTTygmXPfmviaxzGknNvn+0AdWvNv2rq6IOX4Pk/lPSU8dLDNhnNxNEbLtlLrDvObrKo0lNlPzjDNNhpizmc4Gtkzsy4z8246c2636IOXZf8mdXiGKQV8D4GxRCAOD3ODiWSF5sA0joPeuoBLLygKLlp1bWeWqvSerSi5adW1nlqr0noGRfVtH5al9JitKLkX1bR+WpfSYrSAiIgIiICIiAiIgIiICIiAiIgLwvKICIiAiIgIiICIiAiIgKLlp1bWeWqvSerSi5adW1nlqr0noGRfVtH5al9JitKLkX1bR+WpfSYrSAiIgIiICIiAiIgIiICIiAiIgIiICIiAiIgIiICIiAiIgKLlp1bWeWqvSerSi5adW1nlqr0noGRfVtH5al9JitLIZJ5WUEdBSMkrKVrm09M1zXVEIIIiYCCC64N/yVbTTDdvo95h4kFlFG00w3b6PeYeJNNMN2+j3mHiQWUUbTTDdvo95h4k00w3b6PeYeJBZRRtNMN2+j3mHiTTTDdvo95h4kFlFG00w3b6PeYeJNNMN2+j3mHiQWUUbTTDdvo95h4k00w3b6PeYeJBZRRtNMN2+j3mHiTTTDdvo95h4kFlFG00w3b6PeYeJNNMN2+j3mHiQWUUbTTDdvo95h4k00w3b6PeYeJBZRRtNMN2+j3mHiTTTDdvo95h4kFlFG00w3b6PeYeJNNMN2+j3mHiQWUUbTTDdvo95h4k00w3b6PeYeJBZRRtNMN2+j3mHiTTTDdvo95h4kFlFG00w3b6PeYeJNNMN2+j3mHiQWVFy06trPLVXpPXnTTDdvo95h4lJytytoJMPqmR1tK57qepa1oqISSTE8AAB1ySUH/9k="/>
          <p:cNvSpPr>
            <a:spLocks noChangeAspect="1" noChangeArrowheads="1"/>
          </p:cNvSpPr>
          <p:nvPr/>
        </p:nvSpPr>
        <p:spPr bwMode="auto">
          <a:xfrm>
            <a:off x="155575" y="-655638"/>
            <a:ext cx="2286000" cy="13716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147487" name="AutoShape 31" descr="data:image/jpg;base64,/9j/4AAQSkZJRgABAQAAAQABAAD/2wCEAAkGBhAQEBUODhESFBAVGBISDxAXExQUFBYVGBgVFxUUFBcXHSYfFxkjGhUYIDAhIycpOCwvFR8yNTAqNSYuLCkBCQoKDQwOGA8PGikfHx0qLCksNS4pLDQqKTUqKSkyKSosLDUuKSksLCwsLCkpKSwpLCkpKTYpKSksLCkpKSkpLP/AABEIAJAA8AMBIgACEQEDEQH/xAAcAAEBAQEAAwEBAAAAAAAAAAAABQYHAQMEAgj/xABGEAABAwIBBwkDCAgGAwAAAAABAAIDBBEFBhIWIVSU0gcTMTVBUWF0syIygQgUQlJxcnOxFSQ0kaGywdEjMzZDk/AXY+H/xAAXAQEBAQEAAAAAAAAAAAAAAAAAAgED/8QAHBEBAQEAAwADAAAAAAAAAAAAAAERAiFRAxIx/9oADAMBAAIRAxEAPwDoOSeSVA+gpHvoqRznU9M5zjTwkkmJhJJLbk3JPxVbQvDdgo92g4UyL6to/LUvpMVpBF0Lw3YKPdoOFNC8N2Cj3aDhVpEEXQvDdgo92g4U0Lw3YKPdoOFWkQRdC8N2Cj3aDhTQvDdgo92g4VaRBF0Lw3YKPdoOFNC8N2Cj3aDhVpEEXQvDdgo92g4U0Lw3YKPdoOFWkQRdC8N2Cj3aDhTQvDdgo92g4VaRBF0Lw3YKPdoOFNC8N2Cj3aDhVpEEXQvDdgo92g4U0Lw3YKPdoOFWkQRdC8N2Cj3aDhTQvDdgo92g4VaRBF0Lw3YKPdoOFNC8N2Cj3aDhVpEEXQvDdgo92g4U0Lw3YKPdoOFWkQRdC8N2Cj3aDhTQvDdgo92g4VaRBF0Lw3YKPdoOFNC8N2Cj3aDhVpEEXQvDdgo92g4VJytyRoGUFU9lFSNc2nqXNcKeEEERPIIIbcEEdK2Ci5adW1nlqr0noGRfVtH5al9JitKLkX1bR+WpfSYrSAiIgIiICIiAiIgIiICIiAiIgIiICIiAiIgIiICIiAiIgKLlp1bWeWqvSerSi5adW1nlqr0noGRfVtH5al9JitKLkX1bR+WpfSYrSAiJdARLpdARLpdAREQERLoCIiAiXRAREQEREBERAREQEREBERAUXLTq2s8tVek9WlFy06trPLVXpPQMi+raPy1L6TFaUXIvq2j8tS+kxWkH5c5ZufLljHujNHiBc0kG1I9zTr6WuGpwPgtKViMpcZNRI+kbLPTUrJGQ1VWxrg98r7BlPTkAka3AueBqAAB1m1cc3tsU35bNAv8AM8Q+z5o8n89a9Qy+ba7qHER3j5pIbfu6fhdQhiUkwlpxVTMDbDFZtdqVsY5t0NNZt+clsXZ2uw9rtaF7G1tSHjD455DWND6YM9kxtguHMxCUkZxcIiGgXs5+rvI6Zx8VkajDcpTUEBlJVsael8kXNAfaHOzv4KblVymUWGzNp6oTmRzRI3MiLxYlw6bjX7J/gvxkvh9VTPbHFnOw14c5jZs4VUD9dw7O99jiCdesZy11lz5ZvSa51/55wr6tX/wf/V4Zy+YS73RVHvtDf+q2eVQ/UKr8Co7f/W9cf+TT79b92m/OZSxrzy74X9Wr/wCA/wB1Wyi5UaGgbA6p561RHz0WbHnHN9n3teo+10LX2XB/lIftNF9yb+diDufzhuZzhIDbZxJ1AC17m/QLLIv5VqN8joKGOorZG2zhTRF7Bcka5HENHR03t4rE/KAx2WOkpKKMlscwc+ax94RiMNYe8Xfc/YFv+TCgp4sKpfmobmviZJI4fSkcAZC49pDrjwzUH5ky+dH7VThmIxRjpk5qOUAdpIhe5wHwVzBsep6yIT0krJYjqDmntHSCOkHwKoWU/DsApqeSWanhZHJMQ6dzbjPcL6yOi+s9HeUFC6z+P5eYfQu5upqGiU9EDbySnosObZci9xa9lzzlU5S6g1H6FwlxFQ5zY5pmn2s91rRRn6J1jOd2XsO1bXILk6psMjvmiWsdrnqnC73OPvBhOtrdfZ09qDyzL979cGF4lIzseYY4r/YJXtP8FUwTKF9S5zJKKqpnNAI55rA1wOr2XMc4X8FZsvDiBrKCBlvllFhVI6rmGcbtZFEDZz3n6IPZqBPwVfC8SjqYWVELg6KRrXxu72kXHx/Jchq8IflRV1MweWYdTNkp6BwvaSoI1ykdrb2J8M0d69PIllVJSzyYDW3Y9rnmnBI9mQX5yHxv7w+x3eEHblnss8tqfCoW1FUJCx7xE3MaHHOzXO1gkarNK0AK5N8o/q6DzI9KVB0vBMYZWU8dXCHCOVoewOFnWPRcL71l+THqei/BZ/VacoMrlDylUVBVR0NRzvPSCMszY85tnuzW3N+8LVBcB5ZP9Q0f3aT13Lv6AouWnVtZ5aq9J6tKLlp1bWeWqvSegZF9W0flqX0mK0ouRfVtH5al9JitICw+UmN8/I6kjnkpadsjYKqsa0h7pn2EdNTmx9okgufawFgDcm23KxeUWOGd7qKlnNPHG9rKyuDQcyR5aI6eHO1GZzntJP0R4lVxnbY+OfHzURGnjl5gxg/pmqDSHQ5nsOYw21yvtqdrs3X3L2w4m8D5gwA4oT81fMLFzadmtlXI7ptzbgRfpebBfsYzJVMFHRuZHUm/6SqWgfqxHsO7LOnc5pDb9gJ7AD4hxV7GfNmtacXcRRukAGcWR3LaqQ9PNiN+fr+k+3arxVfXkrR1VO5sUYc/DnhzojMXtqoHDpZIH65GuNyD0i/dZa0LI5KPqI3CFj/neHuD3QVxkzpWuB9qOb6/t51nDo6Oxa9Ry/U1MypH6jVfgVHpvXHfk0+/W/dpvzmXYsqD+o1P4FR6blx35NP+ZW/dpvzmUsd2XBflIftNH9yb+di70uDfKQ/aaL7k387EHUMqsiafFaNlPPdrmhropW2zmOzbXF/eB7R2rm1BkTlJghP6Nkjqqcm7ob6j4828gtJHSWu/eu1Uh/w2fdb+QXuug5HS8ur6d4hxjDp6Z/RnNvr7yGSAG32Fy6LgGVVJXwmeimbK0anAXDmnps9p1tXux3AKethdTVUYkicNYPS067OYelrh2EL+e+SESw48IKdxdEDURzEe66NmdZzuz3g0jxKD5+SY/OcoIpZ9b3OqZiT9fNe6/jrJX9PBfzhlfg0uA43HiEbSaV0vPROA1WcTzsB6AHC7rDtBHw/oPCsWhqoWVNO8PikAcxw16u49xB1EdlkH2rnnKpjsrxHglAb1lYQ1xH+1T/7j3W6AQCPsDvBbDKLHYqGmkrJzaONuce8noa0eJJA+K5dkTkC3GBLjWMNeX1Lr0sTZHsDIhqFi3XboAHc2/ag6dk5gEVDSxUcAsyNube2tx6XPPi46/iuVcuOSMkMseO0QLXxlgqC0aw5pHNTfvs0/Y3xWlquSfAYnxxyte18riyFpqZQXuALs1vtazYf9uvodyJ4MQRzMusEftEv90FvILK5mJ0MdW2wf7k7PqStAzh4A6nDwcFiPlH9XQeZb6UqyWRuJyZO41LhtS79Vlc1hedQsf8mfu+lZ32nuWt+Ud1dB5kelKg2XJj1PRfgs/qtQVl+THqei/BZ/VaclBwHlk/1DR/dpPXcu/rgHLJ/qGj+7Seu5d/QFFy06trPLVXpPVpRctOrazy1V6T0DIvq2j8tS+kxWlFyL6to/LUvpMVpB+Xn/AL49iyc9Nix9nmcMc0uDzrnADgQWvILdbgQP3LXLxZbLjZcYCpycxSVr2SQ4S5kj2yyNzaluc9ts1zy12s6h+5ffFhuKiV1Rm4Xzz2tY94ZU5xa25a0uvrAJK2FksrvyXyN+zL5PUGIQBsT2YeyEOc5whEzT7RJc5rTqBJJPxWoC82RRbtTe3xY1RmammgaQHSRyxtJ6AXMc0X+JWB5IOTiqwh9Qap8LudbCGc25xtmF5N7tH1l0tLLAXMuVvk1q8Wmp5KV8LRE17Xc45wJLnNItmtPcumpZBlsq8j3VsMPN1MtPUU5D4JWElmfYf5kdwHjV8NfeQfgp8VyggGZNQUtWRYc9DVcxnDvMcjDY99rLcWXiyDn2KS5RVrTBFT02HscC187qjn5QDqOZmNGafG3xCp5A8nFNhMZ5smSokA56ocACba81g+i2+u19fbey19kQfHiuEQVULqepjbJE7U5jhcH+x8QufQ8mVbhshkwGuzI3G76OoBfCT4ObrB7L2v4rphWfyxxCqZBzNBG59ZNeOE/Qiv700jjqa1ov33NhYoOS4/iuKY3VNwx9JFIyjfzlfHBUZscrgbBplf7n0mga9Zd3auhR4jjrmtip8No6VoAa10tWZWsaNQsyJoPQqPJ9kWzC6Tmc7PneTJUza/bkPdfXmgahfxPSStPZBiMI5OialmIYtUurKxmuEZvN08J6f8OMdvie69lt81LLyg59yrcmf6WjjfTljKqP2Q95Ia6M3JaSAeg6x9p71Jyl5PMUr8Ip6CeWmNTTygmXPfmviaxzGknNvn+0AdWvNv2rq6IOX4Pk/lPSU8dLDNhnNxNEbLtlLrDvObrKo0lNlPzjDNNhpizmc4Gtkzsy4z8246c2636IOXZf8mdXiGKQV8D4GxRCAOD3ODiWSF5sA0joPeuoBLLygKLlp1bWeWqvSerSi5adW1nlqr0noGRfVtH5al9JitKLkX1bR+WpfSYrSAiIgIiICIiAiIgIiICIiAiIgLwvKICIiAiIgIiICIiAiIgKLlp1bWeWqvSerSi5adW1nlqr0noGRfVtH5al9JitKLkX1bR+WpfSYrSAiIgIiICIiAiIgIiICIiAiIgIiICIiAiIgIiICIiAiIgKLlp1bWeWqvSerSi5adW1nlqr0noGRfVtH5al9JitLIZJ5WUEdBSMkrKVrm09M1zXVEIIIiYCCC64N/yVbTTDdvo95h4kFlFG00w3b6PeYeJNNMN2+j3mHiQWUUbTTDdvo95h4k00w3b6PeYeJBZRRtNMN2+j3mHiTTTDdvo95h4kFlFG00w3b6PeYeJNNMN2+j3mHiQWUUbTTDdvo95h4k00w3b6PeYeJBZRRtNMN2+j3mHiTTTDdvo95h4kFlFG00w3b6PeYeJNNMN2+j3mHiQWUUbTTDdvo95h4k00w3b6PeYeJBZRRtNMN2+j3mHiTTTDdvo95h4kFlFG00w3b6PeYeJNNMN2+j3mHiQWUUbTTDdvo95h4k00w3b6PeYeJBZRRtNMN2+j3mHiTTTDdvo95h4kFlFG00w3b6PeYeJNNMN2+j3mHiQWVFy06trPLVXpPXnTTDdvo95h4lJytytoJMPqmR1tK57qepa1oqISSTE8AAB1ySUH/9k="/>
          <p:cNvSpPr>
            <a:spLocks noChangeAspect="1" noChangeArrowheads="1"/>
          </p:cNvSpPr>
          <p:nvPr/>
        </p:nvSpPr>
        <p:spPr bwMode="auto">
          <a:xfrm>
            <a:off x="155575" y="-655638"/>
            <a:ext cx="2286000" cy="13716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147489" name="Picture 33" descr="http://t2.gstatic.com/images?q=tbn:ANd9GcRR8mH9anEjYLEo2uVFNyLlImbxS86KiCrJou5URAAdOFTpdVs&amp;t=1&amp;usg=__xigXcku2U3iiBcbcHax_PTqJYbU="/>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64832" y="5685658"/>
            <a:ext cx="3199656" cy="623662"/>
          </a:xfrm>
          <a:prstGeom prst="rect">
            <a:avLst/>
          </a:prstGeom>
          <a:noFill/>
        </p:spPr>
      </p:pic>
      <p:sp>
        <p:nvSpPr>
          <p:cNvPr id="36" name="Title 1"/>
          <p:cNvSpPr>
            <a:spLocks noGrp="1"/>
          </p:cNvSpPr>
          <p:nvPr>
            <p:ph type="title"/>
          </p:nvPr>
        </p:nvSpPr>
        <p:spPr>
          <a:xfrm>
            <a:off x="179512" y="116632"/>
            <a:ext cx="8738492" cy="452568"/>
          </a:xfrm>
        </p:spPr>
        <p:txBody>
          <a:bodyPr>
            <a:noAutofit/>
          </a:bodyPr>
          <a:lstStyle/>
          <a:p>
            <a:r>
              <a:rPr lang="en-GB" sz="1600" dirty="0"/>
              <a:t>LO1 - </a:t>
            </a:r>
            <a:r>
              <a:rPr lang="en-GB" sz="1800" dirty="0"/>
              <a:t>Know the range of different businesses and their </a:t>
            </a:r>
            <a:r>
              <a:rPr lang="en-GB" sz="1800" dirty="0" smtClean="0"/>
              <a:t>ownership - Markets</a:t>
            </a:r>
            <a:endParaRPr lang="en-GB" sz="1800" b="1" dirty="0" smtClean="0"/>
          </a:p>
        </p:txBody>
      </p:sp>
    </p:spTree>
    <p:extLst>
      <p:ext uri="{BB962C8B-B14F-4D97-AF65-F5344CB8AC3E}">
        <p14:creationId xmlns:p14="http://schemas.microsoft.com/office/powerpoint/2010/main" val="467613570"/>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7482</TotalTime>
  <Words>9503</Words>
  <Application>Microsoft Office PowerPoint</Application>
  <PresentationFormat>On-screen Show (4:3)</PresentationFormat>
  <Paragraphs>642</Paragraphs>
  <Slides>52</Slides>
  <Notes>46</Notes>
  <HiddenSlides>39</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Concourse</vt:lpstr>
      <vt:lpstr>Unit 29</vt:lpstr>
      <vt:lpstr>LO1 - Assessment Criteria</vt:lpstr>
      <vt:lpstr>Assessment Criteria P1, P2, M1, D1 </vt:lpstr>
      <vt:lpstr>LO1 - Know the range of different businesses and their ownership</vt:lpstr>
      <vt:lpstr>LO1 - Know the range of different businesses and their ownership - Markets</vt:lpstr>
      <vt:lpstr>LO1 - Know the range of different businesses and their ownership - Markets</vt:lpstr>
      <vt:lpstr>LO1 - Know the range of different businesses and their ownership - Markets</vt:lpstr>
      <vt:lpstr>LO1 - Know the range of different businesses and their ownership - Markets</vt:lpstr>
      <vt:lpstr>LO1 - Know the range of different businesses and their ownership - Markets</vt:lpstr>
      <vt:lpstr>LO1 - Know the range of different businesses and their ownership - Markets</vt:lpstr>
      <vt:lpstr>LO1 - Know the range of different businesses and their ownership - Purpose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188</cp:revision>
  <dcterms:created xsi:type="dcterms:W3CDTF">2010-12-28T13:51:34Z</dcterms:created>
  <dcterms:modified xsi:type="dcterms:W3CDTF">2014-05-28T21:11:13Z</dcterms:modified>
</cp:coreProperties>
</file>